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34" roundtripDataSignature="AMtx7mjJ0p7r5YXEZxm6FpfEHtOMecFr3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5d8e4263d0_2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5d8e4263d0_2_95: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12" name="Google Shape;412;g15d8e4263d0_2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a:t>major traffics happening in Seattle area</a:t>
            </a:r>
            <a:endParaRPr/>
          </a:p>
          <a:p>
            <a:pPr indent="-304800" lvl="0" marL="457200" rtl="0" algn="l">
              <a:spcBef>
                <a:spcPts val="0"/>
              </a:spcBef>
              <a:spcAft>
                <a:spcPts val="0"/>
              </a:spcAft>
              <a:buSzPts val="1200"/>
              <a:buChar char="●"/>
            </a:pPr>
            <a:r>
              <a:rPr lang="en-US"/>
              <a:t>zoomed in: traffics happening between Tacoma &amp; Seattle</a:t>
            </a:r>
            <a:endParaRPr/>
          </a:p>
          <a:p>
            <a:pPr indent="-304800" lvl="0" marL="457200" rtl="0" algn="l">
              <a:spcBef>
                <a:spcPts val="0"/>
              </a:spcBef>
              <a:spcAft>
                <a:spcPts val="0"/>
              </a:spcAft>
              <a:buSzPts val="1200"/>
              <a:buChar char="●"/>
            </a:pPr>
            <a:r>
              <a:rPr lang="en-US"/>
              <a:t>3 airports in the heavy traffic area</a:t>
            </a:r>
            <a:endParaRPr/>
          </a:p>
          <a:p>
            <a:pPr indent="0" lvl="0" marL="0" rtl="0" algn="l">
              <a:spcBef>
                <a:spcPts val="0"/>
              </a:spcBef>
              <a:spcAft>
                <a:spcPts val="0"/>
              </a:spcAft>
              <a:buNone/>
            </a:pPr>
            <a:r>
              <a:rPr lang="en-US"/>
              <a:t>-&gt; shows daily commute -&gt; how to down weight?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Edit suggestions: consider start &amp; end point of the trip / direction of traffic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5d8e4263d0_2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5d8e4263d0_2_127: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37" name="Google Shape;437;g15d8e4263d0_2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a:t>plot ev stations along with traffic data, identified 3 areas with traffic but lacking EV chargers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5eeff70e49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5eeff70e49_1_38: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g15eeff70e49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6c993f9670_3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6c993f9670_3_55: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491" name="Google Shape;491;g16c993f9670_3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d8e4263d0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5d8e4263d0_0_143: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07" name="Google Shape;507;g15d8e4263d0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5d8e4263d0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19" name="Google Shape;519;g15d8e4263d0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6121d0f3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6121d0f3e2_0_0: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34" name="Google Shape;534;g16121d0f3e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6121d0f3e2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6121d0f3e2_0_5: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555" name="Google Shape;555;g16121d0f3e2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594ededc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71" name="Google Shape;571;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578" name="Google Shape;5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00" name="Google Shape;2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5e61bf9a41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Washington's most common natural disasters include wildfires(WFIR), floods(CFLD: Coastal Flooding, RFLD: Riverine Flooding), severe storms(HRCN: Hurricane), landslides(LNDS), earthquakes(ERQK), tsunamis(TSUN), droughts(DRGT), and volcanoes(VLCN). Other less significant disasters include power outages, winter storms(CWAV: Cold Wave, WNTW: winter weather, ISTM: ice storm, HAIL: Hail, AVLN:Avalanche), and tornadoes(TRND). HWAV: Heat Wave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EAL: [Expected Annual Loss](https://hazards.fema.gov/nri/expected-annual-loss)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Expected Annual Loss (EAL) represents the average economic loss in dollars resulting from natural hazards each year. It is calculated for each hazard type and quantifies loss for relevant consequence types: buildings, people, and agriculture.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SOVI: [Social Vulnerability](https://hazards.fema.gov/nri/social-vulnerability) (Min-max normalized)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Social vulnerability is the susceptibility of social groups to the adverse impacts of natural hazards, including disproportionate death, injury, loss, or disruption of livelihood.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RESL: [Community Resilience](https://hazards.fema.gov/nri/community-resilience)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Community resilience is the ability of a community to prepare for anticipated natural hazards, adapt to changing conditions, and withstand and recover rapidly from disruptions.</a:t>
            </a:r>
            <a:endParaRPr/>
          </a:p>
        </p:txBody>
      </p:sp>
      <p:sp>
        <p:nvSpPr>
          <p:cNvPr id="583" name="Google Shape;583;g15e61bf9a4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5d8e4263d0_2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5d8e4263d0_2_148: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91" name="Google Shape;591;g15d8e4263d0_2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5d8e4263d0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5d8e4263d0_0_218: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16" name="Google Shape;616;g15d8e4263d0_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5d8e4263d0_2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5d8e4263d0_2_319: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36" name="Google Shape;636;g15d8e4263d0_2_3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61df0eec0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61df0eec01_0_11: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46" name="Google Shape;646;g161df0eec01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Too many missing data with regard to the “travel time to work by county” perspective that we think we just cannot use this data for </a:t>
            </a:r>
            <a:r>
              <a:rPr lang="en-US"/>
              <a:t>optimization</a:t>
            </a:r>
            <a:r>
              <a:rPr lang="en-US"/>
              <a:t> purpose. </a:t>
            </a:r>
            <a:endParaRPr/>
          </a:p>
          <a:p>
            <a:pPr indent="0" lvl="0" marL="0" rtl="0" algn="l">
              <a:spcBef>
                <a:spcPts val="0"/>
              </a:spcBef>
              <a:spcAft>
                <a:spcPts val="0"/>
              </a:spcAft>
              <a:buNone/>
            </a:pPr>
            <a:r>
              <a:rPr lang="en-US"/>
              <a:t>There are not recent data for “Daytime VS N</a:t>
            </a:r>
            <a:r>
              <a:rPr lang="en-US"/>
              <a:t>ighttime</a:t>
            </a:r>
            <a:r>
              <a:rPr lang="en-US"/>
              <a:t> population”, and the most recent data can be found is in year 2018, which is too old for us to consider for recent circumstances.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594ededcb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21" name="Google Shape;221;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94ededcb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28" name="Google Shape;228;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5d8e4263d0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40" name="Google Shape;240;g15d8e4263d0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d8e4263d0_2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Level 2 $5,500</a:t>
            </a:r>
            <a:endParaRPr/>
          </a:p>
          <a:p>
            <a:pPr indent="0" lvl="0" marL="0" rtl="0" algn="l">
              <a:lnSpc>
                <a:spcPct val="100000"/>
              </a:lnSpc>
              <a:spcBef>
                <a:spcPts val="0"/>
              </a:spcBef>
              <a:spcAft>
                <a:spcPts val="0"/>
              </a:spcAft>
              <a:buSzPts val="1200"/>
              <a:buNone/>
            </a:pPr>
            <a:r>
              <a:rPr lang="en-US"/>
              <a:t>DC Fast Charge $40,000</a:t>
            </a:r>
            <a:endParaRPr/>
          </a:p>
        </p:txBody>
      </p:sp>
      <p:sp>
        <p:nvSpPr>
          <p:cNvPr id="254" name="Google Shape;254;g15d8e4263d0_2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d8e4263d0_2_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Washington's most common natural disasters include wildfires(WFIR), floods(CFLD: Coastal Flooding, RFLD: Riverine Flooding), severe storms(HRCN: Hurricane), landslides(LNDS), earthquakes(ERQK), tsunamis(TSUN), droughts(DRGT), and volcanoes(VLCN). Other less significant disasters include power outages, winter storms(CWAV: Cold Wave, WNTW: winter weather, ISTM: ice storm, HAIL: Hail, AVLN:Avalanche), and tornadoes(TRND). HWAV: Heat Wave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EAL: [Expected Annual Loss](https://hazards.fema.gov/nri/expected-annual-loss)</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Expected Annual Loss (EAL) represents the average economic loss in dollars resulting from natural hazards each year. It is calculated for each hazard type and quantifies loss for relevant consequence types: buildings, people, and agriculture.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SOVI: [Social Vulnerability](https://hazards.fema.gov/nri/social-vulnerability) (Min-max normalized)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Social vulnerability is the susceptibility of social groups to the adverse impacts of natural hazards, including disproportionate death, injury, loss, or disruption of livelihood.</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RESL: [Community Resilience](https://hazards.fema.gov/nri/community-resilience)</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rPr lang="en-US"/>
              <a:t>Community resilience is the ability of a community to prepare for anticipated natural hazards, adapt to changing conditions, and withstand and recover rapidly from disruptions.</a:t>
            </a:r>
            <a:endParaRPr/>
          </a:p>
        </p:txBody>
      </p:sp>
      <p:sp>
        <p:nvSpPr>
          <p:cNvPr id="266" name="Google Shape;266;g15d8e4263d0_2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594ededcb6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82" name="Google Shape;282;g1594ededcb6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d8e4263d0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5d8e4263d0_0_65: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03" name="Google Shape;303;g15d8e4263d0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a:t>Major traffics are happening along interstate </a:t>
            </a:r>
            <a:r>
              <a:rPr lang="en-US"/>
              <a:t>highways</a:t>
            </a:r>
            <a:r>
              <a:rPr lang="en-US"/>
              <a:t> and state routes in Seattle area</a:t>
            </a:r>
            <a:endParaRPr/>
          </a:p>
          <a:p>
            <a:pPr indent="-304800" lvl="0" marL="457200" rtl="0" algn="l">
              <a:spcBef>
                <a:spcPts val="0"/>
              </a:spcBef>
              <a:spcAft>
                <a:spcPts val="0"/>
              </a:spcAft>
              <a:buSzPts val="1200"/>
              <a:buChar char="●"/>
            </a:pPr>
            <a:r>
              <a:rPr lang="en-US"/>
              <a:t>Summed up total traffic along the routes: top 10 account for 67%</a:t>
            </a:r>
            <a:endParaRPr/>
          </a:p>
          <a:p>
            <a:pPr indent="-304800" lvl="0" marL="457200" rtl="0" algn="l">
              <a:spcBef>
                <a:spcPts val="0"/>
              </a:spcBef>
              <a:spcAft>
                <a:spcPts val="0"/>
              </a:spcAft>
              <a:buSzPts val="1200"/>
              <a:buChar char="●"/>
            </a:pPr>
            <a:r>
              <a:rPr lang="en-US"/>
              <a:t>1st is I-5: north-south faced and passes through seattle</a:t>
            </a:r>
            <a:endParaRPr/>
          </a:p>
          <a:p>
            <a:pPr indent="-304800" lvl="0" marL="457200" rtl="0" algn="l">
              <a:spcBef>
                <a:spcPts val="0"/>
              </a:spcBef>
              <a:spcAft>
                <a:spcPts val="0"/>
              </a:spcAft>
              <a:buSzPts val="1200"/>
              <a:buChar char="●"/>
            </a:pPr>
            <a:r>
              <a:rPr lang="en-US"/>
              <a:t>2nd is I-90: east-west faced starting from seattle</a:t>
            </a:r>
            <a:endParaRPr/>
          </a:p>
          <a:p>
            <a:pPr indent="-304800" lvl="0" marL="457200" rtl="0" algn="l">
              <a:spcBef>
                <a:spcPts val="0"/>
              </a:spcBef>
              <a:spcAft>
                <a:spcPts val="0"/>
              </a:spcAft>
              <a:buSzPts val="1200"/>
              <a:buChar char="●"/>
            </a:pPr>
            <a:r>
              <a:rPr lang="en-US"/>
              <a:t>Aiming to put EV charging stations along those routes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67" name="Shape 67"/>
        <p:cNvGrpSpPr/>
        <p:nvPr/>
      </p:nvGrpSpPr>
      <p:grpSpPr>
        <a:xfrm>
          <a:off x="0" y="0"/>
          <a:ext cx="0" cy="0"/>
          <a:chOff x="0" y="0"/>
          <a:chExt cx="0" cy="0"/>
        </a:xfrm>
      </p:grpSpPr>
      <p:sp>
        <p:nvSpPr>
          <p:cNvPr id="68" name="Google Shape;68;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70" name="Google Shape;70;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chemeClr val="lt1"/>
              </a:solidFill>
              <a:latin typeface="Arial"/>
              <a:ea typeface="Arial"/>
              <a:cs typeface="Arial"/>
              <a:sym typeface="Arial"/>
            </a:endParaRPr>
          </a:p>
        </p:txBody>
      </p:sp>
      <p:sp>
        <p:nvSpPr>
          <p:cNvPr id="71" name="Google Shape;71;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72" name="Shape 72"/>
        <p:cNvGrpSpPr/>
        <p:nvPr/>
      </p:nvGrpSpPr>
      <p:grpSpPr>
        <a:xfrm>
          <a:off x="0" y="0"/>
          <a:ext cx="0" cy="0"/>
          <a:chOff x="0" y="0"/>
          <a:chExt cx="0" cy="0"/>
        </a:xfrm>
      </p:grpSpPr>
      <p:pic>
        <p:nvPicPr>
          <p:cNvPr id="73" name="Google Shape;73;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74" name="Google Shape;74;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 name="Google Shape;75;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77" name="Shape 77"/>
        <p:cNvGrpSpPr/>
        <p:nvPr/>
      </p:nvGrpSpPr>
      <p:grpSpPr>
        <a:xfrm>
          <a:off x="0" y="0"/>
          <a:ext cx="0" cy="0"/>
          <a:chOff x="0" y="0"/>
          <a:chExt cx="0" cy="0"/>
        </a:xfrm>
      </p:grpSpPr>
      <p:grpSp>
        <p:nvGrpSpPr>
          <p:cNvPr id="78" name="Google Shape;78;p25"/>
          <p:cNvGrpSpPr/>
          <p:nvPr/>
        </p:nvGrpSpPr>
        <p:grpSpPr>
          <a:xfrm>
            <a:off x="0" y="0"/>
            <a:ext cx="12192000" cy="2828925"/>
            <a:chOff x="0" y="669852"/>
            <a:chExt cx="12192000" cy="2828925"/>
          </a:xfrm>
        </p:grpSpPr>
        <p:pic>
          <p:nvPicPr>
            <p:cNvPr descr="A picture containing sitting, water, kitchen, table&#10;&#10;Description automatically generated" id="79" name="Google Shape;79;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80" name="Google Shape;80;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81" name="Google Shape;81;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84" name="Shape 84"/>
        <p:cNvGrpSpPr/>
        <p:nvPr/>
      </p:nvGrpSpPr>
      <p:grpSpPr>
        <a:xfrm>
          <a:off x="0" y="0"/>
          <a:ext cx="0" cy="0"/>
          <a:chOff x="0" y="0"/>
          <a:chExt cx="0" cy="0"/>
        </a:xfrm>
      </p:grpSpPr>
      <p:grpSp>
        <p:nvGrpSpPr>
          <p:cNvPr id="85" name="Google Shape;85;p26"/>
          <p:cNvGrpSpPr/>
          <p:nvPr/>
        </p:nvGrpSpPr>
        <p:grpSpPr>
          <a:xfrm>
            <a:off x="0" y="0"/>
            <a:ext cx="12192000" cy="2828925"/>
            <a:chOff x="0" y="0"/>
            <a:chExt cx="12192000" cy="2828925"/>
          </a:xfrm>
        </p:grpSpPr>
        <p:pic>
          <p:nvPicPr>
            <p:cNvPr descr="A picture containing water, cellphone&#10;&#10;Description automatically generated" id="86" name="Google Shape;86;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87" name="Google Shape;87;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88" name="Google Shape;88;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 name="Google Shape;89;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91" name="Shape 91"/>
        <p:cNvGrpSpPr/>
        <p:nvPr/>
      </p:nvGrpSpPr>
      <p:grpSpPr>
        <a:xfrm>
          <a:off x="0" y="0"/>
          <a:ext cx="0" cy="0"/>
          <a:chOff x="0" y="0"/>
          <a:chExt cx="0" cy="0"/>
        </a:xfrm>
      </p:grpSpPr>
      <p:sp>
        <p:nvSpPr>
          <p:cNvPr id="92" name="Google Shape;92;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94" name="Shape 94"/>
        <p:cNvGrpSpPr/>
        <p:nvPr/>
      </p:nvGrpSpPr>
      <p:grpSpPr>
        <a:xfrm>
          <a:off x="0" y="0"/>
          <a:ext cx="0" cy="0"/>
          <a:chOff x="0" y="0"/>
          <a:chExt cx="0" cy="0"/>
        </a:xfrm>
      </p:grpSpPr>
      <p:sp>
        <p:nvSpPr>
          <p:cNvPr id="95" name="Google Shape;95;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96" name="Google Shape;96;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98" name="Shape 98"/>
        <p:cNvGrpSpPr/>
        <p:nvPr/>
      </p:nvGrpSpPr>
      <p:grpSpPr>
        <a:xfrm>
          <a:off x="0" y="0"/>
          <a:ext cx="0" cy="0"/>
          <a:chOff x="0" y="0"/>
          <a:chExt cx="0" cy="0"/>
        </a:xfrm>
      </p:grpSpPr>
      <p:sp>
        <p:nvSpPr>
          <p:cNvPr id="99" name="Google Shape;99;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1" name="Google Shape;101;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02" name="Shape 102"/>
        <p:cNvGrpSpPr/>
        <p:nvPr/>
      </p:nvGrpSpPr>
      <p:grpSpPr>
        <a:xfrm>
          <a:off x="0" y="0"/>
          <a:ext cx="0" cy="0"/>
          <a:chOff x="0" y="0"/>
          <a:chExt cx="0" cy="0"/>
        </a:xfrm>
      </p:grpSpPr>
      <p:sp>
        <p:nvSpPr>
          <p:cNvPr id="103" name="Google Shape;103;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5" name="Google Shape;105;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106" name="Shape 106"/>
        <p:cNvGrpSpPr/>
        <p:nvPr/>
      </p:nvGrpSpPr>
      <p:grpSpPr>
        <a:xfrm>
          <a:off x="0" y="0"/>
          <a:ext cx="0" cy="0"/>
          <a:chOff x="0" y="0"/>
          <a:chExt cx="0" cy="0"/>
        </a:xfrm>
      </p:grpSpPr>
      <p:sp>
        <p:nvSpPr>
          <p:cNvPr id="107" name="Google Shape;107;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 name="Google Shape;109;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110" name="Shape 110"/>
        <p:cNvGrpSpPr/>
        <p:nvPr/>
      </p:nvGrpSpPr>
      <p:grpSpPr>
        <a:xfrm>
          <a:off x="0" y="0"/>
          <a:ext cx="0" cy="0"/>
          <a:chOff x="0" y="0"/>
          <a:chExt cx="0" cy="0"/>
        </a:xfrm>
      </p:grpSpPr>
      <p:sp>
        <p:nvSpPr>
          <p:cNvPr id="111" name="Google Shape;111;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3" name="Google Shape;113;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 name="Shape 17"/>
        <p:cNvGrpSpPr/>
        <p:nvPr/>
      </p:nvGrpSpPr>
      <p:grpSpPr>
        <a:xfrm>
          <a:off x="0" y="0"/>
          <a:ext cx="0" cy="0"/>
          <a:chOff x="0" y="0"/>
          <a:chExt cx="0" cy="0"/>
        </a:xfrm>
      </p:grpSpPr>
      <p:sp>
        <p:nvSpPr>
          <p:cNvPr id="18" name="Google Shape;18;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14" name="Shape 114"/>
        <p:cNvGrpSpPr/>
        <p:nvPr/>
      </p:nvGrpSpPr>
      <p:grpSpPr>
        <a:xfrm>
          <a:off x="0" y="0"/>
          <a:ext cx="0" cy="0"/>
          <a:chOff x="0" y="0"/>
          <a:chExt cx="0" cy="0"/>
        </a:xfrm>
      </p:grpSpPr>
      <p:sp>
        <p:nvSpPr>
          <p:cNvPr id="115" name="Google Shape;115;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9" name="Google Shape;119;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1" name="Google Shape;121;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22" name="Shape 122"/>
        <p:cNvGrpSpPr/>
        <p:nvPr/>
      </p:nvGrpSpPr>
      <p:grpSpPr>
        <a:xfrm>
          <a:off x="0" y="0"/>
          <a:ext cx="0" cy="0"/>
          <a:chOff x="0" y="0"/>
          <a:chExt cx="0" cy="0"/>
        </a:xfrm>
      </p:grpSpPr>
      <p:sp>
        <p:nvSpPr>
          <p:cNvPr id="123" name="Google Shape;123;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6" name="Google Shape;126;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7" name="Google Shape;127;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8" name="Google Shape;128;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0" name="Google Shape;130;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1" name="Google Shape;131;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2" name="Google Shape;132;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3" name="Google Shape;133;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34" name="Shape 134"/>
        <p:cNvGrpSpPr/>
        <p:nvPr/>
      </p:nvGrpSpPr>
      <p:grpSpPr>
        <a:xfrm>
          <a:off x="0" y="0"/>
          <a:ext cx="0" cy="0"/>
          <a:chOff x="0" y="0"/>
          <a:chExt cx="0" cy="0"/>
        </a:xfrm>
      </p:grpSpPr>
      <p:sp>
        <p:nvSpPr>
          <p:cNvPr id="135" name="Google Shape;135;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8" name="Google Shape;138;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9" name="Google Shape;139;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0" name="Google Shape;140;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44" name="Shape 144"/>
        <p:cNvGrpSpPr/>
        <p:nvPr/>
      </p:nvGrpSpPr>
      <p:grpSpPr>
        <a:xfrm>
          <a:off x="0" y="0"/>
          <a:ext cx="0" cy="0"/>
          <a:chOff x="0" y="0"/>
          <a:chExt cx="0" cy="0"/>
        </a:xfrm>
      </p:grpSpPr>
      <p:sp>
        <p:nvSpPr>
          <p:cNvPr id="145" name="Google Shape;145;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0" name="Google Shape;150;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1" name="Google Shape;151;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3" name="Google Shape;153;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9" name="Google Shape;159;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1" name="Google Shape;161;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163" name="Shape 163"/>
        <p:cNvGrpSpPr/>
        <p:nvPr/>
      </p:nvGrpSpPr>
      <p:grpSpPr>
        <a:xfrm>
          <a:off x="0" y="0"/>
          <a:ext cx="0" cy="0"/>
          <a:chOff x="0" y="0"/>
          <a:chExt cx="0" cy="0"/>
        </a:xfrm>
      </p:grpSpPr>
      <p:sp>
        <p:nvSpPr>
          <p:cNvPr id="164" name="Google Shape;164;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8" name="Google Shape;168;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169" name="Shape 169"/>
        <p:cNvGrpSpPr/>
        <p:nvPr/>
      </p:nvGrpSpPr>
      <p:grpSpPr>
        <a:xfrm>
          <a:off x="0" y="0"/>
          <a:ext cx="0" cy="0"/>
          <a:chOff x="0" y="0"/>
          <a:chExt cx="0" cy="0"/>
        </a:xfrm>
      </p:grpSpPr>
      <p:sp>
        <p:nvSpPr>
          <p:cNvPr id="170" name="Google Shape;170;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4" name="Google Shape;174;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5" name="Google Shape;175;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6" name="Google Shape;176;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7" name="Google Shape;177;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8" name="Google Shape;178;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9" name="Shape 19"/>
        <p:cNvGrpSpPr/>
        <p:nvPr/>
      </p:nvGrpSpPr>
      <p:grpSpPr>
        <a:xfrm>
          <a:off x="0" y="0"/>
          <a:ext cx="0" cy="0"/>
          <a:chOff x="0" y="0"/>
          <a:chExt cx="0" cy="0"/>
        </a:xfrm>
      </p:grpSpPr>
      <p:sp>
        <p:nvSpPr>
          <p:cNvPr id="20" name="Google Shape;20;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1" name="Google Shape;21;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22" name="Shape 22"/>
        <p:cNvGrpSpPr/>
        <p:nvPr/>
      </p:nvGrpSpPr>
      <p:grpSpPr>
        <a:xfrm>
          <a:off x="0" y="0"/>
          <a:ext cx="0" cy="0"/>
          <a:chOff x="0" y="0"/>
          <a:chExt cx="0" cy="0"/>
        </a:xfrm>
      </p:grpSpPr>
      <p:sp>
        <p:nvSpPr>
          <p:cNvPr id="23" name="Google Shape;23;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 name="Google Shape;24;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6" name="Google Shape;26;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7" name="Google Shape;27;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28" name="Shape 28"/>
        <p:cNvGrpSpPr/>
        <p:nvPr/>
      </p:nvGrpSpPr>
      <p:grpSpPr>
        <a:xfrm>
          <a:off x="0" y="0"/>
          <a:ext cx="0" cy="0"/>
          <a:chOff x="0" y="0"/>
          <a:chExt cx="0" cy="0"/>
        </a:xfrm>
      </p:grpSpPr>
      <p:sp>
        <p:nvSpPr>
          <p:cNvPr id="29" name="Google Shape;29;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 name="Google Shape;30;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 name="Google Shape;31;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2" name="Google Shape;32;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3" name="Google Shape;33;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4" name="Google Shape;34;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35" name="Google Shape;35;p18"/>
          <p:cNvGrpSpPr/>
          <p:nvPr/>
        </p:nvGrpSpPr>
        <p:grpSpPr>
          <a:xfrm>
            <a:off x="2729163" y="2974450"/>
            <a:ext cx="2094546" cy="384049"/>
            <a:chOff x="1584001" y="2682350"/>
            <a:chExt cx="2094546" cy="384049"/>
          </a:xfrm>
        </p:grpSpPr>
        <p:pic>
          <p:nvPicPr>
            <p:cNvPr id="36" name="Google Shape;36;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37" name="Google Shape;37;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38" name="Google Shape;38;p18"/>
            <p:cNvGrpSpPr/>
            <p:nvPr/>
          </p:nvGrpSpPr>
          <p:grpSpPr>
            <a:xfrm>
              <a:off x="2867305" y="2682351"/>
              <a:ext cx="383774" cy="383774"/>
              <a:chOff x="3296507" y="2682351"/>
              <a:chExt cx="383774" cy="383774"/>
            </a:xfrm>
          </p:grpSpPr>
          <p:sp>
            <p:nvSpPr>
              <p:cNvPr id="39" name="Google Shape;39;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 name="Google Shape;40;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 name="Google Shape;41;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42" name="Shape 42"/>
        <p:cNvGrpSpPr/>
        <p:nvPr/>
      </p:nvGrpSpPr>
      <p:grpSpPr>
        <a:xfrm>
          <a:off x="0" y="0"/>
          <a:ext cx="0" cy="0"/>
          <a:chOff x="0" y="0"/>
          <a:chExt cx="0" cy="0"/>
        </a:xfrm>
      </p:grpSpPr>
      <p:pic>
        <p:nvPicPr>
          <p:cNvPr id="43" name="Google Shape;43;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44" name="Google Shape;44;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 name="Google Shape;45;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7" name="Google Shape;47;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48" name="Shape 48"/>
        <p:cNvGrpSpPr/>
        <p:nvPr/>
      </p:nvGrpSpPr>
      <p:grpSpPr>
        <a:xfrm>
          <a:off x="0" y="0"/>
          <a:ext cx="0" cy="0"/>
          <a:chOff x="0" y="0"/>
          <a:chExt cx="0" cy="0"/>
        </a:xfrm>
      </p:grpSpPr>
      <p:graphicFrame>
        <p:nvGraphicFramePr>
          <p:cNvPr id="49" name="Google Shape;49;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49" name="Google Shape;49;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50" name="Google Shape;50;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 name="Google Shape;51;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3" name="Google Shape;53;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54" name="Shape 54"/>
        <p:cNvGrpSpPr/>
        <p:nvPr/>
      </p:nvGrpSpPr>
      <p:grpSpPr>
        <a:xfrm>
          <a:off x="0" y="0"/>
          <a:ext cx="0" cy="0"/>
          <a:chOff x="0" y="0"/>
          <a:chExt cx="0" cy="0"/>
        </a:xfrm>
      </p:grpSpPr>
      <p:graphicFrame>
        <p:nvGraphicFramePr>
          <p:cNvPr id="55" name="Google Shape;55;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55" name="Google Shape;55;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56" name="Google Shape;56;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 name="Google Shape;57;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 name="Google Shape;59;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60" name="Shape 60"/>
        <p:cNvGrpSpPr/>
        <p:nvPr/>
      </p:nvGrpSpPr>
      <p:grpSpPr>
        <a:xfrm>
          <a:off x="0" y="0"/>
          <a:ext cx="0" cy="0"/>
          <a:chOff x="0" y="0"/>
          <a:chExt cx="0" cy="0"/>
        </a:xfrm>
      </p:grpSpPr>
      <p:graphicFrame>
        <p:nvGraphicFramePr>
          <p:cNvPr id="61" name="Google Shape;61;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61" name="Google Shape;61;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62" name="Google Shape;62;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 name="Google Shape;64;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6" name="Google Shape;66;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28.png"/><Relationship Id="rId5" Type="http://schemas.openxmlformats.org/officeDocument/2006/relationships/image" Target="../media/image35.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3.xml"/><Relationship Id="rId9" Type="http://schemas.openxmlformats.org/officeDocument/2006/relationships/slide" Target="/ppt/slides/slide8.xml"/><Relationship Id="rId5" Type="http://schemas.openxmlformats.org/officeDocument/2006/relationships/slide" Target="/ppt/slides/slide5.xml"/><Relationship Id="rId6" Type="http://schemas.openxmlformats.org/officeDocument/2006/relationships/slide" Target="/ppt/slides/slide5.xml"/><Relationship Id="rId7" Type="http://schemas.openxmlformats.org/officeDocument/2006/relationships/slide" Target="/ppt/slides/slide15.xml"/><Relationship Id="rId8" Type="http://schemas.openxmlformats.org/officeDocument/2006/relationships/slide" Target="/ppt/slides/slide15.xml"/><Relationship Id="rId11" Type="http://schemas.openxmlformats.org/officeDocument/2006/relationships/slide" Target="/ppt/slides/slide18.xml"/><Relationship Id="rId10" Type="http://schemas.openxmlformats.org/officeDocument/2006/relationships/slide" Target="/ppt/slides/slide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9.jpg"/><Relationship Id="rId5" Type="http://schemas.openxmlformats.org/officeDocument/2006/relationships/image" Target="../media/image16.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0" baseline="30000" i="0" lang="en-US" sz="8000" u="none" cap="none" strike="noStrike">
                <a:solidFill>
                  <a:srgbClr val="FFFFFF"/>
                </a:solidFill>
                <a:latin typeface="Arial"/>
                <a:ea typeface="Arial"/>
                <a:cs typeface="Arial"/>
                <a:sym typeface="Arial"/>
              </a:rPr>
              <a:t>DSI Capstone</a:t>
            </a:r>
            <a:br>
              <a:rPr b="0" baseline="30000" i="0" lang="en-US" sz="8000" u="none" cap="none" strike="noStrike">
                <a:solidFill>
                  <a:srgbClr val="FFFFFF"/>
                </a:solidFill>
                <a:latin typeface="Arial"/>
                <a:ea typeface="Arial"/>
                <a:cs typeface="Arial"/>
                <a:sym typeface="Arial"/>
              </a:rPr>
            </a:br>
            <a:r>
              <a:rPr baseline="30000" lang="en-US" sz="6000">
                <a:solidFill>
                  <a:srgbClr val="FFFFFF"/>
                </a:solidFill>
              </a:rPr>
              <a:t>10</a:t>
            </a:r>
            <a:r>
              <a:rPr b="0" baseline="30000" i="0" lang="en-US" sz="6000" u="none" cap="none" strike="noStrike">
                <a:solidFill>
                  <a:srgbClr val="FFFFFF"/>
                </a:solidFill>
                <a:latin typeface="Arial"/>
                <a:ea typeface="Arial"/>
                <a:cs typeface="Arial"/>
                <a:sym typeface="Arial"/>
              </a:rPr>
              <a:t>/</a:t>
            </a:r>
            <a:r>
              <a:rPr baseline="30000" lang="en-US" sz="6000">
                <a:solidFill>
                  <a:srgbClr val="FFFFFF"/>
                </a:solidFill>
              </a:rPr>
              <a:t>03</a:t>
            </a:r>
            <a:r>
              <a:rPr b="0" baseline="30000" i="0" lang="en-US" sz="6000" u="none" cap="none" strike="noStrike">
                <a:solidFill>
                  <a:srgbClr val="FFFFFF"/>
                </a:solidFill>
                <a:latin typeface="Arial"/>
                <a:ea typeface="Arial"/>
                <a:cs typeface="Arial"/>
                <a:sym typeface="Arial"/>
              </a:rPr>
              <a:t> Weekly Update</a:t>
            </a:r>
            <a:endParaRPr b="0" i="0" sz="100" u="none" cap="none" strike="noStrike">
              <a:solidFill>
                <a:srgbClr val="000000"/>
              </a:solidFill>
              <a:latin typeface="Arial"/>
              <a:ea typeface="Arial"/>
              <a:cs typeface="Arial"/>
              <a:sym typeface="Arial"/>
            </a:endParaRPr>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lang="en-US" sz="1500">
                <a:solidFill>
                  <a:schemeClr val="lt1"/>
                </a:solidFill>
              </a:rPr>
              <a:t>Oct</a:t>
            </a:r>
            <a:r>
              <a:rPr b="0" i="0" lang="en-US" sz="1500" u="none" cap="none" strike="noStrike">
                <a:solidFill>
                  <a:schemeClr val="lt1"/>
                </a:solidFill>
                <a:latin typeface="Arial"/>
                <a:ea typeface="Arial"/>
                <a:cs typeface="Arial"/>
                <a:sym typeface="Arial"/>
              </a:rPr>
              <a:t> </a:t>
            </a:r>
            <a:r>
              <a:rPr lang="en-US" sz="1500">
                <a:solidFill>
                  <a:schemeClr val="lt1"/>
                </a:solidFill>
              </a:rPr>
              <a:t>6</a:t>
            </a:r>
            <a:r>
              <a:rPr b="0" i="0" lang="en-US" sz="1500" u="none" cap="none" strike="noStrike">
                <a:solidFill>
                  <a:schemeClr val="lt1"/>
                </a:solidFill>
                <a:latin typeface="Arial"/>
                <a:ea typeface="Arial"/>
                <a:cs typeface="Arial"/>
                <a:sym typeface="Arial"/>
              </a:rPr>
              <a:t>, 2022</a:t>
            </a:r>
            <a:endParaRPr b="0" i="0" sz="1400" u="none" cap="none" strike="noStrike">
              <a:solidFill>
                <a:srgbClr val="000000"/>
              </a:solidFill>
              <a:latin typeface="Arial"/>
              <a:ea typeface="Arial"/>
              <a:cs typeface="Arial"/>
              <a:sym typeface="Arial"/>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g15d8e4263d0_2_95"/>
          <p:cNvPicPr preferRelativeResize="0"/>
          <p:nvPr/>
        </p:nvPicPr>
        <p:blipFill>
          <a:blip r:embed="rId3">
            <a:alphaModFix/>
          </a:blip>
          <a:stretch>
            <a:fillRect/>
          </a:stretch>
        </p:blipFill>
        <p:spPr>
          <a:xfrm>
            <a:off x="995375" y="1221300"/>
            <a:ext cx="4717825" cy="3534679"/>
          </a:xfrm>
          <a:prstGeom prst="rect">
            <a:avLst/>
          </a:prstGeom>
          <a:noFill/>
          <a:ln>
            <a:noFill/>
          </a:ln>
        </p:spPr>
      </p:pic>
      <p:sp>
        <p:nvSpPr>
          <p:cNvPr id="415" name="Google Shape;415;g15d8e4263d0_2_95"/>
          <p:cNvSpPr/>
          <p:nvPr/>
        </p:nvSpPr>
        <p:spPr>
          <a:xfrm>
            <a:off x="5800875" y="1221300"/>
            <a:ext cx="5695800" cy="4323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15d8e4263d0_2_95"/>
          <p:cNvSpPr txBox="1"/>
          <p:nvPr>
            <p:ph type="title"/>
          </p:nvPr>
        </p:nvSpPr>
        <p:spPr>
          <a:xfrm>
            <a:off x="1208175" y="204600"/>
            <a:ext cx="111927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A. Highway traffics in major cities show patterns of daily commute </a:t>
            </a:r>
            <a:endParaRPr sz="2700"/>
          </a:p>
        </p:txBody>
      </p:sp>
      <p:sp>
        <p:nvSpPr>
          <p:cNvPr id="417" name="Google Shape;417;g15d8e4263d0_2_95"/>
          <p:cNvSpPr/>
          <p:nvPr/>
        </p:nvSpPr>
        <p:spPr>
          <a:xfrm>
            <a:off x="457204" y="4191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sp>
        <p:nvSpPr>
          <p:cNvPr id="418" name="Google Shape;418;g15d8e4263d0_2_95"/>
          <p:cNvSpPr/>
          <p:nvPr/>
        </p:nvSpPr>
        <p:spPr>
          <a:xfrm>
            <a:off x="6039625" y="1806825"/>
            <a:ext cx="1178400" cy="1178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15d8e4263d0_2_95"/>
          <p:cNvSpPr/>
          <p:nvPr/>
        </p:nvSpPr>
        <p:spPr>
          <a:xfrm>
            <a:off x="7495450" y="1424625"/>
            <a:ext cx="2016600" cy="1942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g15d8e4263d0_2_95"/>
          <p:cNvCxnSpPr>
            <a:stCxn id="421" idx="7"/>
          </p:cNvCxnSpPr>
          <p:nvPr/>
        </p:nvCxnSpPr>
        <p:spPr>
          <a:xfrm flipH="1" rot="10800000">
            <a:off x="2777145" y="1246767"/>
            <a:ext cx="3046200" cy="1642500"/>
          </a:xfrm>
          <a:prstGeom prst="straightConnector1">
            <a:avLst/>
          </a:prstGeom>
          <a:noFill/>
          <a:ln cap="flat" cmpd="sng" w="19050">
            <a:solidFill>
              <a:schemeClr val="accent3"/>
            </a:solidFill>
            <a:prstDash val="solid"/>
            <a:round/>
            <a:headEnd len="med" w="med" type="none"/>
            <a:tailEnd len="med" w="med" type="none"/>
          </a:ln>
        </p:spPr>
      </p:cxnSp>
      <p:cxnSp>
        <p:nvCxnSpPr>
          <p:cNvPr id="422" name="Google Shape;422;g15d8e4263d0_2_95"/>
          <p:cNvCxnSpPr>
            <a:stCxn id="421" idx="5"/>
          </p:cNvCxnSpPr>
          <p:nvPr/>
        </p:nvCxnSpPr>
        <p:spPr>
          <a:xfrm>
            <a:off x="2777145" y="3420658"/>
            <a:ext cx="3046200" cy="1116000"/>
          </a:xfrm>
          <a:prstGeom prst="straightConnector1">
            <a:avLst/>
          </a:prstGeom>
          <a:noFill/>
          <a:ln cap="flat" cmpd="sng" w="19050">
            <a:solidFill>
              <a:schemeClr val="accent3"/>
            </a:solidFill>
            <a:prstDash val="solid"/>
            <a:round/>
            <a:headEnd len="med" w="med" type="none"/>
            <a:tailEnd len="med" w="med" type="none"/>
          </a:ln>
        </p:spPr>
      </p:cxnSp>
      <p:sp>
        <p:nvSpPr>
          <p:cNvPr id="423" name="Google Shape;423;g15d8e4263d0_2_95"/>
          <p:cNvSpPr/>
          <p:nvPr/>
        </p:nvSpPr>
        <p:spPr>
          <a:xfrm>
            <a:off x="-3609600" y="4038400"/>
            <a:ext cx="533400" cy="533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5d8e4263d0_2_95"/>
          <p:cNvSpPr/>
          <p:nvPr/>
        </p:nvSpPr>
        <p:spPr>
          <a:xfrm>
            <a:off x="2135700" y="2779213"/>
            <a:ext cx="751500" cy="7515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15d8e4263d0_2_95"/>
          <p:cNvSpPr txBox="1"/>
          <p:nvPr/>
        </p:nvSpPr>
        <p:spPr>
          <a:xfrm>
            <a:off x="957275" y="4755975"/>
            <a:ext cx="4794000" cy="1108200"/>
          </a:xfrm>
          <a:prstGeom prst="rect">
            <a:avLst/>
          </a:prstGeom>
          <a:noFill/>
          <a:ln>
            <a:noFill/>
          </a:ln>
        </p:spPr>
        <p:txBody>
          <a:bodyPr anchorCtr="0" anchor="t" bIns="91425" lIns="91425" spcFirstLastPara="1" rIns="91425" wrap="square" tIns="91425">
            <a:spAutoFit/>
          </a:bodyPr>
          <a:lstStyle/>
          <a:p>
            <a:pPr indent="-209550" lvl="0" marL="228600" rtl="0" algn="l">
              <a:spcBef>
                <a:spcPts val="0"/>
              </a:spcBef>
              <a:spcAft>
                <a:spcPts val="0"/>
              </a:spcAft>
              <a:buClr>
                <a:schemeClr val="dk2"/>
              </a:buClr>
              <a:buSzPts val="1500"/>
              <a:buChar char="●"/>
            </a:pPr>
            <a:r>
              <a:rPr lang="en-US" sz="1500">
                <a:solidFill>
                  <a:schemeClr val="dk2"/>
                </a:solidFill>
              </a:rPr>
              <a:t>Major h</a:t>
            </a:r>
            <a:r>
              <a:rPr lang="en-US" sz="1500">
                <a:solidFill>
                  <a:schemeClr val="dk2"/>
                </a:solidFill>
              </a:rPr>
              <a:t>ighway traffics are </a:t>
            </a:r>
            <a:r>
              <a:rPr lang="en-US" sz="1500">
                <a:solidFill>
                  <a:schemeClr val="dk2"/>
                </a:solidFill>
              </a:rPr>
              <a:t>happening</a:t>
            </a:r>
            <a:r>
              <a:rPr lang="en-US" sz="1500">
                <a:solidFill>
                  <a:schemeClr val="dk2"/>
                </a:solidFill>
              </a:rPr>
              <a:t> between Seattle and Tacoma city, including international airports and municipal airports, which shows a pattern of daily commute</a:t>
            </a:r>
            <a:endParaRPr b="1" sz="1500">
              <a:solidFill>
                <a:schemeClr val="dk2"/>
              </a:solidFill>
            </a:endParaRPr>
          </a:p>
        </p:txBody>
      </p:sp>
      <p:sp>
        <p:nvSpPr>
          <p:cNvPr id="425" name="Google Shape;425;g15d8e4263d0_2_95"/>
          <p:cNvSpPr/>
          <p:nvPr/>
        </p:nvSpPr>
        <p:spPr>
          <a:xfrm>
            <a:off x="8822575" y="3763872"/>
            <a:ext cx="179400" cy="179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15d8e4263d0_2_95"/>
          <p:cNvSpPr/>
          <p:nvPr/>
        </p:nvSpPr>
        <p:spPr>
          <a:xfrm>
            <a:off x="9339125" y="3012495"/>
            <a:ext cx="449700" cy="44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27" name="Google Shape;427;g15d8e4263d0_2_95"/>
          <p:cNvSpPr/>
          <p:nvPr/>
        </p:nvSpPr>
        <p:spPr>
          <a:xfrm>
            <a:off x="8889425" y="2669995"/>
            <a:ext cx="449700" cy="44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5d8e4263d0_2_95"/>
          <p:cNvSpPr/>
          <p:nvPr/>
        </p:nvSpPr>
        <p:spPr>
          <a:xfrm>
            <a:off x="8925775" y="3367420"/>
            <a:ext cx="449700" cy="44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29" name="Google Shape;429;g15d8e4263d0_2_95"/>
          <p:cNvSpPr txBox="1"/>
          <p:nvPr/>
        </p:nvSpPr>
        <p:spPr>
          <a:xfrm>
            <a:off x="948725" y="5730900"/>
            <a:ext cx="1054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500">
                <a:solidFill>
                  <a:schemeClr val="dk2"/>
                </a:solidFill>
              </a:rPr>
              <a:t>Q:</a:t>
            </a:r>
            <a:r>
              <a:rPr i="1" lang="en-US" sz="1500">
                <a:solidFill>
                  <a:schemeClr val="dk2"/>
                </a:solidFill>
              </a:rPr>
              <a:t> how (what metric to use) to </a:t>
            </a:r>
            <a:r>
              <a:rPr b="1" i="1" lang="en-US" sz="1500">
                <a:solidFill>
                  <a:schemeClr val="dk2"/>
                </a:solidFill>
              </a:rPr>
              <a:t>balance out the effect of big city &amp; large population in our data</a:t>
            </a:r>
            <a:r>
              <a:rPr i="1" lang="en-US" sz="1500">
                <a:solidFill>
                  <a:schemeClr val="dk2"/>
                </a:solidFill>
              </a:rPr>
              <a:t>?</a:t>
            </a:r>
            <a:endParaRPr b="1" i="1" sz="1500">
              <a:solidFill>
                <a:schemeClr val="dk2"/>
              </a:solidFill>
            </a:endParaRPr>
          </a:p>
        </p:txBody>
      </p:sp>
      <p:pic>
        <p:nvPicPr>
          <p:cNvPr id="430" name="Google Shape;430;g15d8e4263d0_2_95"/>
          <p:cNvPicPr preferRelativeResize="0"/>
          <p:nvPr/>
        </p:nvPicPr>
        <p:blipFill>
          <a:blip r:embed="rId4">
            <a:alphaModFix/>
          </a:blip>
          <a:stretch>
            <a:fillRect/>
          </a:stretch>
        </p:blipFill>
        <p:spPr>
          <a:xfrm>
            <a:off x="5890401" y="1322400"/>
            <a:ext cx="5524798" cy="4152300"/>
          </a:xfrm>
          <a:prstGeom prst="rect">
            <a:avLst/>
          </a:prstGeom>
          <a:noFill/>
          <a:ln>
            <a:noFill/>
          </a:ln>
        </p:spPr>
      </p:pic>
      <p:sp>
        <p:nvSpPr>
          <p:cNvPr id="431" name="Google Shape;431;g15d8e4263d0_2_95"/>
          <p:cNvSpPr/>
          <p:nvPr/>
        </p:nvSpPr>
        <p:spPr>
          <a:xfrm>
            <a:off x="8785200" y="2363375"/>
            <a:ext cx="449700" cy="44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15d8e4263d0_2_95"/>
          <p:cNvSpPr/>
          <p:nvPr/>
        </p:nvSpPr>
        <p:spPr>
          <a:xfrm>
            <a:off x="8785200" y="3063625"/>
            <a:ext cx="449700" cy="44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5d8e4263d0_2_95"/>
          <p:cNvSpPr/>
          <p:nvPr/>
        </p:nvSpPr>
        <p:spPr>
          <a:xfrm>
            <a:off x="9220575" y="2670000"/>
            <a:ext cx="449700" cy="4497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15d8e4263d0_2_127"/>
          <p:cNvSpPr txBox="1"/>
          <p:nvPr>
            <p:ph type="title"/>
          </p:nvPr>
        </p:nvSpPr>
        <p:spPr>
          <a:xfrm>
            <a:off x="1191525" y="52199"/>
            <a:ext cx="101952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B. Lacking EV chargers in rural areas within traffic access</a:t>
            </a:r>
            <a:endParaRPr sz="2700"/>
          </a:p>
        </p:txBody>
      </p:sp>
      <p:sp>
        <p:nvSpPr>
          <p:cNvPr id="440" name="Google Shape;440;g15d8e4263d0_2_127"/>
          <p:cNvSpPr/>
          <p:nvPr/>
        </p:nvSpPr>
        <p:spPr>
          <a:xfrm>
            <a:off x="457204" y="2667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grpSp>
        <p:nvGrpSpPr>
          <p:cNvPr id="441" name="Google Shape;441;g15d8e4263d0_2_127"/>
          <p:cNvGrpSpPr/>
          <p:nvPr/>
        </p:nvGrpSpPr>
        <p:grpSpPr>
          <a:xfrm>
            <a:off x="2606421" y="965201"/>
            <a:ext cx="10014327" cy="5156786"/>
            <a:chOff x="1208184" y="1031375"/>
            <a:chExt cx="9118856" cy="4795226"/>
          </a:xfrm>
        </p:grpSpPr>
        <p:grpSp>
          <p:nvGrpSpPr>
            <p:cNvPr id="442" name="Google Shape;442;g15d8e4263d0_2_127"/>
            <p:cNvGrpSpPr/>
            <p:nvPr/>
          </p:nvGrpSpPr>
          <p:grpSpPr>
            <a:xfrm>
              <a:off x="7471940" y="1031375"/>
              <a:ext cx="2855100" cy="577328"/>
              <a:chOff x="9480240" y="965200"/>
              <a:chExt cx="2855100" cy="577328"/>
            </a:xfrm>
          </p:grpSpPr>
          <p:sp>
            <p:nvSpPr>
              <p:cNvPr id="443" name="Google Shape;443;g15d8e4263d0_2_127"/>
              <p:cNvSpPr txBox="1"/>
              <p:nvPr/>
            </p:nvSpPr>
            <p:spPr>
              <a:xfrm>
                <a:off x="9480240" y="965200"/>
                <a:ext cx="2238900" cy="3720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dk2"/>
                  </a:buClr>
                  <a:buSzPts val="1400"/>
                  <a:buChar char="●"/>
                </a:pPr>
                <a:r>
                  <a:rPr lang="en-US">
                    <a:solidFill>
                      <a:schemeClr val="dk2"/>
                    </a:solidFill>
                  </a:rPr>
                  <a:t>: EV </a:t>
                </a:r>
                <a:r>
                  <a:rPr lang="en-US">
                    <a:solidFill>
                      <a:schemeClr val="dk2"/>
                    </a:solidFill>
                  </a:rPr>
                  <a:t>charging stations</a:t>
                </a:r>
                <a:endParaRPr>
                  <a:solidFill>
                    <a:schemeClr val="dk2"/>
                  </a:solidFill>
                </a:endParaRPr>
              </a:p>
            </p:txBody>
          </p:sp>
          <p:sp>
            <p:nvSpPr>
              <p:cNvPr id="444" name="Google Shape;444;g15d8e4263d0_2_127"/>
              <p:cNvSpPr txBox="1"/>
              <p:nvPr/>
            </p:nvSpPr>
            <p:spPr>
              <a:xfrm>
                <a:off x="9480240" y="1170528"/>
                <a:ext cx="2855100" cy="3720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chemeClr val="dk2"/>
                    </a:solidFill>
                  </a:rPr>
                  <a:t>: annual average daily traffic</a:t>
                </a:r>
                <a:r>
                  <a:rPr lang="en-US">
                    <a:solidFill>
                      <a:schemeClr val="accent1"/>
                    </a:solidFill>
                  </a:rPr>
                  <a:t> </a:t>
                </a:r>
                <a:endParaRPr>
                  <a:solidFill>
                    <a:schemeClr val="accent1"/>
                  </a:solidFill>
                </a:endParaRPr>
              </a:p>
            </p:txBody>
          </p:sp>
        </p:grpSp>
        <p:grpSp>
          <p:nvGrpSpPr>
            <p:cNvPr id="445" name="Google Shape;445;g15d8e4263d0_2_127"/>
            <p:cNvGrpSpPr/>
            <p:nvPr/>
          </p:nvGrpSpPr>
          <p:grpSpPr>
            <a:xfrm>
              <a:off x="1208184" y="1031375"/>
              <a:ext cx="6360401" cy="4795226"/>
              <a:chOff x="2712259" y="890463"/>
              <a:chExt cx="6360401" cy="4795226"/>
            </a:xfrm>
          </p:grpSpPr>
          <p:pic>
            <p:nvPicPr>
              <p:cNvPr id="446" name="Google Shape;446;g15d8e4263d0_2_127"/>
              <p:cNvPicPr preferRelativeResize="0"/>
              <p:nvPr/>
            </p:nvPicPr>
            <p:blipFill>
              <a:blip r:embed="rId3">
                <a:alphaModFix/>
              </a:blip>
              <a:stretch>
                <a:fillRect/>
              </a:stretch>
            </p:blipFill>
            <p:spPr>
              <a:xfrm>
                <a:off x="2712259" y="890463"/>
                <a:ext cx="6360401" cy="4795226"/>
              </a:xfrm>
              <a:prstGeom prst="rect">
                <a:avLst/>
              </a:prstGeom>
              <a:noFill/>
              <a:ln>
                <a:noFill/>
              </a:ln>
            </p:spPr>
          </p:pic>
          <p:sp>
            <p:nvSpPr>
              <p:cNvPr id="447" name="Google Shape;447;g15d8e4263d0_2_127"/>
              <p:cNvSpPr/>
              <p:nvPr/>
            </p:nvSpPr>
            <p:spPr>
              <a:xfrm>
                <a:off x="6730232" y="1866539"/>
                <a:ext cx="1645500" cy="15714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448" name="Google Shape;448;g15d8e4263d0_2_127"/>
              <p:cNvSpPr/>
              <p:nvPr/>
            </p:nvSpPr>
            <p:spPr>
              <a:xfrm>
                <a:off x="3497375" y="4229325"/>
                <a:ext cx="1162200" cy="11100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449" name="Google Shape;449;g15d8e4263d0_2_127"/>
              <p:cNvSpPr/>
              <p:nvPr/>
            </p:nvSpPr>
            <p:spPr>
              <a:xfrm>
                <a:off x="7206423" y="3743702"/>
                <a:ext cx="1278900" cy="12213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sp>
        <p:nvSpPr>
          <p:cNvPr id="450" name="Google Shape;450;g15d8e4263d0_2_127"/>
          <p:cNvSpPr/>
          <p:nvPr/>
        </p:nvSpPr>
        <p:spPr>
          <a:xfrm>
            <a:off x="9722375" y="2200888"/>
            <a:ext cx="2308800" cy="13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rPr>
              <a:t>~1% </a:t>
            </a:r>
            <a:r>
              <a:rPr lang="en-US">
                <a:solidFill>
                  <a:schemeClr val="dk2"/>
                </a:solidFill>
              </a:rPr>
              <a:t>of total annual average daily traffic (AADT)</a:t>
            </a:r>
            <a:endParaRPr>
              <a:solidFill>
                <a:schemeClr val="dk2"/>
              </a:solidFill>
            </a:endParaRPr>
          </a:p>
          <a:p>
            <a:pPr indent="0" lvl="0" marL="0" rtl="0" algn="l">
              <a:spcBef>
                <a:spcPts val="1000"/>
              </a:spcBef>
              <a:spcAft>
                <a:spcPts val="0"/>
              </a:spcAft>
              <a:buNone/>
            </a:pPr>
            <a:r>
              <a:rPr lang="en-US">
                <a:solidFill>
                  <a:schemeClr val="dk2"/>
                </a:solidFill>
              </a:rPr>
              <a:t>Approximate total AADT in circled area: 1,716,549</a:t>
            </a:r>
            <a:endParaRPr>
              <a:solidFill>
                <a:schemeClr val="dk2"/>
              </a:solidFill>
            </a:endParaRPr>
          </a:p>
        </p:txBody>
      </p:sp>
      <p:sp>
        <p:nvSpPr>
          <p:cNvPr id="451" name="Google Shape;451;g15d8e4263d0_2_127"/>
          <p:cNvSpPr/>
          <p:nvPr/>
        </p:nvSpPr>
        <p:spPr>
          <a:xfrm>
            <a:off x="9722375" y="4045525"/>
            <a:ext cx="2308800" cy="13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rPr>
              <a:t>~3% </a:t>
            </a:r>
            <a:r>
              <a:rPr lang="en-US">
                <a:solidFill>
                  <a:schemeClr val="dk2"/>
                </a:solidFill>
              </a:rPr>
              <a:t>of total annual average daily traffic (AADT)</a:t>
            </a:r>
            <a:endParaRPr>
              <a:solidFill>
                <a:schemeClr val="dk2"/>
              </a:solidFill>
            </a:endParaRPr>
          </a:p>
          <a:p>
            <a:pPr indent="0" lvl="0" marL="0" rtl="0" algn="l">
              <a:spcBef>
                <a:spcPts val="1000"/>
              </a:spcBef>
              <a:spcAft>
                <a:spcPts val="0"/>
              </a:spcAft>
              <a:buNone/>
            </a:pPr>
            <a:r>
              <a:rPr lang="en-US">
                <a:solidFill>
                  <a:schemeClr val="dk2"/>
                </a:solidFill>
              </a:rPr>
              <a:t>Approximate total AADT in circled area: 5,069,390</a:t>
            </a:r>
            <a:endParaRPr sz="1200">
              <a:solidFill>
                <a:schemeClr val="dk2"/>
              </a:solidFill>
            </a:endParaRPr>
          </a:p>
        </p:txBody>
      </p:sp>
      <p:sp>
        <p:nvSpPr>
          <p:cNvPr id="452" name="Google Shape;452;g15d8e4263d0_2_127"/>
          <p:cNvSpPr/>
          <p:nvPr/>
        </p:nvSpPr>
        <p:spPr>
          <a:xfrm>
            <a:off x="231450" y="4563125"/>
            <a:ext cx="2308800" cy="12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2"/>
                </a:solidFill>
              </a:rPr>
              <a:t>~</a:t>
            </a:r>
            <a:r>
              <a:rPr b="1" lang="en-US">
                <a:solidFill>
                  <a:schemeClr val="dk2"/>
                </a:solidFill>
              </a:rPr>
              <a:t>4% </a:t>
            </a:r>
            <a:r>
              <a:rPr lang="en-US">
                <a:solidFill>
                  <a:schemeClr val="dk2"/>
                </a:solidFill>
              </a:rPr>
              <a:t>of total annual average daily traffic</a:t>
            </a:r>
            <a:endParaRPr>
              <a:solidFill>
                <a:schemeClr val="dk2"/>
              </a:solidFill>
            </a:endParaRPr>
          </a:p>
          <a:p>
            <a:pPr indent="0" lvl="0" marL="0" rtl="0" algn="l">
              <a:spcBef>
                <a:spcPts val="1000"/>
              </a:spcBef>
              <a:spcAft>
                <a:spcPts val="0"/>
              </a:spcAft>
              <a:buNone/>
            </a:pPr>
            <a:r>
              <a:rPr lang="en-US">
                <a:solidFill>
                  <a:schemeClr val="dk2"/>
                </a:solidFill>
              </a:rPr>
              <a:t>Approximate total AADT in circled area: 6,243,820</a:t>
            </a:r>
            <a:endParaRPr sz="1200">
              <a:solidFill>
                <a:schemeClr val="dk2"/>
              </a:solidFill>
            </a:endParaRPr>
          </a:p>
        </p:txBody>
      </p:sp>
      <p:cxnSp>
        <p:nvCxnSpPr>
          <p:cNvPr id="453" name="Google Shape;453;g15d8e4263d0_2_127"/>
          <p:cNvCxnSpPr>
            <a:stCxn id="447" idx="6"/>
            <a:endCxn id="450" idx="1"/>
          </p:cNvCxnSpPr>
          <p:nvPr/>
        </p:nvCxnSpPr>
        <p:spPr>
          <a:xfrm flipH="1" rot="10800000">
            <a:off x="8826047" y="2859216"/>
            <a:ext cx="896400" cy="600"/>
          </a:xfrm>
          <a:prstGeom prst="straightConnector1">
            <a:avLst/>
          </a:prstGeom>
          <a:noFill/>
          <a:ln cap="flat" cmpd="sng" w="19050">
            <a:solidFill>
              <a:schemeClr val="dk2"/>
            </a:solidFill>
            <a:prstDash val="solid"/>
            <a:round/>
            <a:headEnd len="med" w="med" type="stealth"/>
            <a:tailEnd len="med" w="med" type="none"/>
          </a:ln>
        </p:spPr>
      </p:cxnSp>
      <p:cxnSp>
        <p:nvCxnSpPr>
          <p:cNvPr id="454" name="Google Shape;454;g15d8e4263d0_2_127"/>
          <p:cNvCxnSpPr>
            <a:endCxn id="451" idx="1"/>
          </p:cNvCxnSpPr>
          <p:nvPr/>
        </p:nvCxnSpPr>
        <p:spPr>
          <a:xfrm>
            <a:off x="8949575" y="4703875"/>
            <a:ext cx="772800" cy="0"/>
          </a:xfrm>
          <a:prstGeom prst="straightConnector1">
            <a:avLst/>
          </a:prstGeom>
          <a:noFill/>
          <a:ln cap="flat" cmpd="sng" w="19050">
            <a:solidFill>
              <a:schemeClr val="dk2"/>
            </a:solidFill>
            <a:prstDash val="solid"/>
            <a:round/>
            <a:headEnd len="med" w="med" type="stealth"/>
            <a:tailEnd len="med" w="med" type="none"/>
          </a:ln>
        </p:spPr>
      </p:cxnSp>
      <p:cxnSp>
        <p:nvCxnSpPr>
          <p:cNvPr id="455" name="Google Shape;455;g15d8e4263d0_2_127"/>
          <p:cNvCxnSpPr/>
          <p:nvPr/>
        </p:nvCxnSpPr>
        <p:spPr>
          <a:xfrm flipH="1" rot="10800000">
            <a:off x="2499975" y="5158025"/>
            <a:ext cx="928500" cy="10800"/>
          </a:xfrm>
          <a:prstGeom prst="straightConnector1">
            <a:avLst/>
          </a:prstGeom>
          <a:noFill/>
          <a:ln cap="flat" cmpd="sng" w="19050">
            <a:solidFill>
              <a:schemeClr val="dk2"/>
            </a:solidFill>
            <a:prstDash val="solid"/>
            <a:round/>
            <a:headEnd len="med" w="med" type="none"/>
            <a:tailEnd len="med" w="med" type="stealth"/>
          </a:ln>
        </p:spPr>
      </p:cxnSp>
      <p:cxnSp>
        <p:nvCxnSpPr>
          <p:cNvPr id="456" name="Google Shape;456;g15d8e4263d0_2_127"/>
          <p:cNvCxnSpPr/>
          <p:nvPr/>
        </p:nvCxnSpPr>
        <p:spPr>
          <a:xfrm>
            <a:off x="9736500" y="2215250"/>
            <a:ext cx="0" cy="1299900"/>
          </a:xfrm>
          <a:prstGeom prst="straightConnector1">
            <a:avLst/>
          </a:prstGeom>
          <a:noFill/>
          <a:ln cap="flat" cmpd="sng" w="28575">
            <a:solidFill>
              <a:schemeClr val="dk2"/>
            </a:solidFill>
            <a:prstDash val="solid"/>
            <a:round/>
            <a:headEnd len="med" w="med" type="none"/>
            <a:tailEnd len="med" w="med" type="none"/>
          </a:ln>
        </p:spPr>
      </p:cxnSp>
      <p:cxnSp>
        <p:nvCxnSpPr>
          <p:cNvPr id="457" name="Google Shape;457;g15d8e4263d0_2_127"/>
          <p:cNvCxnSpPr/>
          <p:nvPr/>
        </p:nvCxnSpPr>
        <p:spPr>
          <a:xfrm>
            <a:off x="9736500" y="4053925"/>
            <a:ext cx="0" cy="1299900"/>
          </a:xfrm>
          <a:prstGeom prst="straightConnector1">
            <a:avLst/>
          </a:prstGeom>
          <a:noFill/>
          <a:ln cap="flat" cmpd="sng" w="28575">
            <a:solidFill>
              <a:schemeClr val="dk2"/>
            </a:solidFill>
            <a:prstDash val="solid"/>
            <a:round/>
            <a:headEnd len="med" w="med" type="none"/>
            <a:tailEnd len="med" w="med" type="none"/>
          </a:ln>
        </p:spPr>
      </p:cxnSp>
      <p:cxnSp>
        <p:nvCxnSpPr>
          <p:cNvPr id="458" name="Google Shape;458;g15d8e4263d0_2_127"/>
          <p:cNvCxnSpPr/>
          <p:nvPr/>
        </p:nvCxnSpPr>
        <p:spPr>
          <a:xfrm>
            <a:off x="2499975" y="4513475"/>
            <a:ext cx="0" cy="1299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15eeff70e49_1_38"/>
          <p:cNvSpPr/>
          <p:nvPr/>
        </p:nvSpPr>
        <p:spPr>
          <a:xfrm>
            <a:off x="458275" y="1656100"/>
            <a:ext cx="3030600" cy="2412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5" name="Google Shape;465;g15eeff70e49_1_38"/>
          <p:cNvSpPr/>
          <p:nvPr/>
        </p:nvSpPr>
        <p:spPr>
          <a:xfrm>
            <a:off x="7866175" y="4181000"/>
            <a:ext cx="2904900" cy="2141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5eeff70e49_1_38"/>
          <p:cNvSpPr/>
          <p:nvPr/>
        </p:nvSpPr>
        <p:spPr>
          <a:xfrm>
            <a:off x="7866150" y="1071075"/>
            <a:ext cx="3608100" cy="2997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15eeff70e49_1_38"/>
          <p:cNvSpPr txBox="1"/>
          <p:nvPr>
            <p:ph type="title"/>
          </p:nvPr>
        </p:nvSpPr>
        <p:spPr>
          <a:xfrm>
            <a:off x="1208175" y="266699"/>
            <a:ext cx="101952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B. Setting the radius of EV charging stations as 50 miles and filtering out stations with Level 2 charging…</a:t>
            </a:r>
            <a:endParaRPr sz="2700"/>
          </a:p>
        </p:txBody>
      </p:sp>
      <p:sp>
        <p:nvSpPr>
          <p:cNvPr id="468" name="Google Shape;468;g15eeff70e49_1_38"/>
          <p:cNvSpPr/>
          <p:nvPr/>
        </p:nvSpPr>
        <p:spPr>
          <a:xfrm>
            <a:off x="457204" y="2667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grpSp>
        <p:nvGrpSpPr>
          <p:cNvPr id="469" name="Google Shape;469;g15eeff70e49_1_38"/>
          <p:cNvGrpSpPr/>
          <p:nvPr/>
        </p:nvGrpSpPr>
        <p:grpSpPr>
          <a:xfrm>
            <a:off x="5454688" y="1140375"/>
            <a:ext cx="3030462" cy="515720"/>
            <a:chOff x="10549886" y="781226"/>
            <a:chExt cx="3988500" cy="684069"/>
          </a:xfrm>
        </p:grpSpPr>
        <p:sp>
          <p:nvSpPr>
            <p:cNvPr id="470" name="Google Shape;470;g15eeff70e49_1_38"/>
            <p:cNvSpPr txBox="1"/>
            <p:nvPr/>
          </p:nvSpPr>
          <p:spPr>
            <a:xfrm>
              <a:off x="10549915" y="781226"/>
              <a:ext cx="3432000" cy="469500"/>
            </a:xfrm>
            <a:prstGeom prst="rect">
              <a:avLst/>
            </a:prstGeom>
            <a:noFill/>
            <a:ln>
              <a:noFill/>
            </a:ln>
          </p:spPr>
          <p:txBody>
            <a:bodyPr anchorCtr="0" anchor="t" bIns="91425" lIns="91425" spcFirstLastPara="1" rIns="91425" wrap="square" tIns="91425">
              <a:spAutoFit/>
            </a:bodyPr>
            <a:lstStyle/>
            <a:p>
              <a:pPr indent="-114300" lvl="0" marL="228600" rtl="0" algn="l">
                <a:spcBef>
                  <a:spcPts val="0"/>
                </a:spcBef>
                <a:spcAft>
                  <a:spcPts val="0"/>
                </a:spcAft>
                <a:buClr>
                  <a:schemeClr val="dk2"/>
                </a:buClr>
                <a:buSzPts val="900"/>
                <a:buChar char="●"/>
              </a:pPr>
              <a:r>
                <a:rPr lang="en-US" sz="1100">
                  <a:solidFill>
                    <a:schemeClr val="dk2"/>
                  </a:solidFill>
                </a:rPr>
                <a:t>: EV charging stations</a:t>
              </a:r>
              <a:endParaRPr sz="1100">
                <a:solidFill>
                  <a:schemeClr val="dk2"/>
                </a:solidFill>
              </a:endParaRPr>
            </a:p>
          </p:txBody>
        </p:sp>
        <p:sp>
          <p:nvSpPr>
            <p:cNvPr id="471" name="Google Shape;471;g15eeff70e49_1_38"/>
            <p:cNvSpPr txBox="1"/>
            <p:nvPr/>
          </p:nvSpPr>
          <p:spPr>
            <a:xfrm>
              <a:off x="10549886" y="934595"/>
              <a:ext cx="3988500" cy="530700"/>
            </a:xfrm>
            <a:prstGeom prst="rect">
              <a:avLst/>
            </a:prstGeom>
            <a:noFill/>
            <a:ln>
              <a:noFill/>
            </a:ln>
          </p:spPr>
          <p:txBody>
            <a:bodyPr anchorCtr="0" anchor="t" bIns="91425" lIns="91425" spcFirstLastPara="1" rIns="91425" wrap="square" tIns="91425">
              <a:spAutoFit/>
            </a:bodyPr>
            <a:lstStyle/>
            <a:p>
              <a:pPr indent="-120650" lvl="0" marL="228600" rtl="0" algn="l">
                <a:spcBef>
                  <a:spcPts val="0"/>
                </a:spcBef>
                <a:spcAft>
                  <a:spcPts val="0"/>
                </a:spcAft>
                <a:buClr>
                  <a:srgbClr val="38761D"/>
                </a:buClr>
                <a:buSzPts val="1000"/>
                <a:buChar char="●"/>
              </a:pPr>
              <a:r>
                <a:rPr lang="en-US" sz="1100">
                  <a:solidFill>
                    <a:schemeClr val="dk2"/>
                  </a:solidFill>
                </a:rPr>
                <a:t>: annual average daily traffic</a:t>
              </a:r>
              <a:r>
                <a:rPr lang="en-US">
                  <a:solidFill>
                    <a:schemeClr val="accent1"/>
                  </a:solidFill>
                </a:rPr>
                <a:t> </a:t>
              </a:r>
              <a:endParaRPr>
                <a:solidFill>
                  <a:schemeClr val="accent1"/>
                </a:solidFill>
              </a:endParaRPr>
            </a:p>
          </p:txBody>
        </p:sp>
      </p:grpSp>
      <p:grpSp>
        <p:nvGrpSpPr>
          <p:cNvPr id="472" name="Google Shape;472;g15eeff70e49_1_38"/>
          <p:cNvGrpSpPr/>
          <p:nvPr/>
        </p:nvGrpSpPr>
        <p:grpSpPr>
          <a:xfrm>
            <a:off x="3751669" y="1573230"/>
            <a:ext cx="3760905" cy="2896796"/>
            <a:chOff x="2712259" y="890463"/>
            <a:chExt cx="6360401" cy="4795226"/>
          </a:xfrm>
        </p:grpSpPr>
        <p:pic>
          <p:nvPicPr>
            <p:cNvPr id="473" name="Google Shape;473;g15eeff70e49_1_38"/>
            <p:cNvPicPr preferRelativeResize="0"/>
            <p:nvPr/>
          </p:nvPicPr>
          <p:blipFill>
            <a:blip r:embed="rId3">
              <a:alphaModFix/>
            </a:blip>
            <a:stretch>
              <a:fillRect/>
            </a:stretch>
          </p:blipFill>
          <p:spPr>
            <a:xfrm>
              <a:off x="2712259" y="890463"/>
              <a:ext cx="6360401" cy="4795226"/>
            </a:xfrm>
            <a:prstGeom prst="rect">
              <a:avLst/>
            </a:prstGeom>
            <a:noFill/>
            <a:ln>
              <a:noFill/>
            </a:ln>
          </p:spPr>
        </p:pic>
        <p:sp>
          <p:nvSpPr>
            <p:cNvPr id="474" name="Google Shape;474;g15eeff70e49_1_38"/>
            <p:cNvSpPr/>
            <p:nvPr/>
          </p:nvSpPr>
          <p:spPr>
            <a:xfrm>
              <a:off x="6730232" y="1866539"/>
              <a:ext cx="1645500" cy="1571400"/>
            </a:xfrm>
            <a:prstGeom prst="ellipse">
              <a:avLst/>
            </a:prstGeom>
            <a:noFill/>
            <a:ln cap="flat" cmpd="sng" w="28575">
              <a:solidFill>
                <a:schemeClr val="accent1"/>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475" name="Google Shape;475;g15eeff70e49_1_38"/>
            <p:cNvSpPr/>
            <p:nvPr/>
          </p:nvSpPr>
          <p:spPr>
            <a:xfrm>
              <a:off x="3497375" y="4229325"/>
              <a:ext cx="1162200" cy="1110000"/>
            </a:xfrm>
            <a:prstGeom prst="ellipse">
              <a:avLst/>
            </a:prstGeom>
            <a:noFill/>
            <a:ln cap="flat" cmpd="sng" w="28575">
              <a:solidFill>
                <a:schemeClr val="accent1"/>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476" name="Google Shape;476;g15eeff70e49_1_38"/>
            <p:cNvSpPr/>
            <p:nvPr/>
          </p:nvSpPr>
          <p:spPr>
            <a:xfrm>
              <a:off x="7206423" y="3743702"/>
              <a:ext cx="1278900" cy="1221300"/>
            </a:xfrm>
            <a:prstGeom prst="ellipse">
              <a:avLst/>
            </a:prstGeom>
            <a:noFill/>
            <a:ln cap="flat" cmpd="sng" w="28575">
              <a:solidFill>
                <a:schemeClr val="accent1"/>
              </a:solidFill>
              <a:prstDash val="solid"/>
              <a:round/>
              <a:headEnd len="med" w="med"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pic>
        <p:nvPicPr>
          <p:cNvPr id="477" name="Google Shape;477;g15eeff70e49_1_38"/>
          <p:cNvPicPr preferRelativeResize="0"/>
          <p:nvPr/>
        </p:nvPicPr>
        <p:blipFill rotWithShape="1">
          <a:blip r:embed="rId4">
            <a:alphaModFix/>
          </a:blip>
          <a:srcRect b="2629" l="0" r="0" t="-2630"/>
          <a:stretch/>
        </p:blipFill>
        <p:spPr>
          <a:xfrm>
            <a:off x="7920663" y="1123738"/>
            <a:ext cx="3499078" cy="2892574"/>
          </a:xfrm>
          <a:prstGeom prst="rect">
            <a:avLst/>
          </a:prstGeom>
          <a:noFill/>
          <a:ln>
            <a:noFill/>
          </a:ln>
        </p:spPr>
      </p:pic>
      <p:cxnSp>
        <p:nvCxnSpPr>
          <p:cNvPr id="478" name="Google Shape;478;g15eeff70e49_1_38"/>
          <p:cNvCxnSpPr>
            <a:stCxn id="474" idx="7"/>
          </p:cNvCxnSpPr>
          <p:nvPr/>
        </p:nvCxnSpPr>
        <p:spPr>
          <a:xfrm flipH="1" rot="10800000">
            <a:off x="6957990" y="1150797"/>
            <a:ext cx="926100" cy="1151100"/>
          </a:xfrm>
          <a:prstGeom prst="straightConnector1">
            <a:avLst/>
          </a:prstGeom>
          <a:noFill/>
          <a:ln cap="flat" cmpd="sng" w="28575">
            <a:solidFill>
              <a:schemeClr val="accent1"/>
            </a:solidFill>
            <a:prstDash val="solid"/>
            <a:round/>
            <a:headEnd len="sm" w="sm" type="none"/>
            <a:tailEnd len="sm" w="sm" type="none"/>
          </a:ln>
        </p:spPr>
      </p:cxnSp>
      <p:cxnSp>
        <p:nvCxnSpPr>
          <p:cNvPr id="479" name="Google Shape;479;g15eeff70e49_1_38"/>
          <p:cNvCxnSpPr>
            <a:stCxn id="474" idx="5"/>
          </p:cNvCxnSpPr>
          <p:nvPr/>
        </p:nvCxnSpPr>
        <p:spPr>
          <a:xfrm>
            <a:off x="6957990" y="2973141"/>
            <a:ext cx="948000" cy="1069200"/>
          </a:xfrm>
          <a:prstGeom prst="straightConnector1">
            <a:avLst/>
          </a:prstGeom>
          <a:noFill/>
          <a:ln cap="flat" cmpd="sng" w="28575">
            <a:solidFill>
              <a:schemeClr val="accent1"/>
            </a:solidFill>
            <a:prstDash val="solid"/>
            <a:round/>
            <a:headEnd len="sm" w="sm" type="none"/>
            <a:tailEnd len="sm" w="sm" type="none"/>
          </a:ln>
        </p:spPr>
      </p:cxnSp>
      <p:pic>
        <p:nvPicPr>
          <p:cNvPr id="480" name="Google Shape;480;g15eeff70e49_1_38"/>
          <p:cNvPicPr preferRelativeResize="0"/>
          <p:nvPr/>
        </p:nvPicPr>
        <p:blipFill>
          <a:blip r:embed="rId5">
            <a:alphaModFix/>
          </a:blip>
          <a:stretch>
            <a:fillRect/>
          </a:stretch>
        </p:blipFill>
        <p:spPr>
          <a:xfrm>
            <a:off x="521175" y="1735862"/>
            <a:ext cx="2904824" cy="2253375"/>
          </a:xfrm>
          <a:prstGeom prst="rect">
            <a:avLst/>
          </a:prstGeom>
          <a:noFill/>
          <a:ln>
            <a:noFill/>
          </a:ln>
        </p:spPr>
      </p:pic>
      <p:pic>
        <p:nvPicPr>
          <p:cNvPr id="481" name="Google Shape;481;g15eeff70e49_1_38"/>
          <p:cNvPicPr preferRelativeResize="0"/>
          <p:nvPr/>
        </p:nvPicPr>
        <p:blipFill>
          <a:blip r:embed="rId6">
            <a:alphaModFix/>
          </a:blip>
          <a:stretch>
            <a:fillRect/>
          </a:stretch>
        </p:blipFill>
        <p:spPr>
          <a:xfrm>
            <a:off x="7911360" y="4237074"/>
            <a:ext cx="2814541" cy="2029250"/>
          </a:xfrm>
          <a:prstGeom prst="rect">
            <a:avLst/>
          </a:prstGeom>
          <a:noFill/>
          <a:ln>
            <a:noFill/>
          </a:ln>
        </p:spPr>
      </p:pic>
      <p:cxnSp>
        <p:nvCxnSpPr>
          <p:cNvPr id="482" name="Google Shape;482;g15eeff70e49_1_38"/>
          <p:cNvCxnSpPr>
            <a:stCxn id="476" idx="6"/>
          </p:cNvCxnSpPr>
          <p:nvPr/>
        </p:nvCxnSpPr>
        <p:spPr>
          <a:xfrm>
            <a:off x="7165282" y="3665766"/>
            <a:ext cx="714000" cy="549000"/>
          </a:xfrm>
          <a:prstGeom prst="straightConnector1">
            <a:avLst/>
          </a:prstGeom>
          <a:noFill/>
          <a:ln cap="flat" cmpd="sng" w="28575">
            <a:solidFill>
              <a:schemeClr val="accent1"/>
            </a:solidFill>
            <a:prstDash val="solid"/>
            <a:round/>
            <a:headEnd len="sm" w="sm" type="none"/>
            <a:tailEnd len="sm" w="sm" type="none"/>
          </a:ln>
        </p:spPr>
      </p:cxnSp>
      <p:cxnSp>
        <p:nvCxnSpPr>
          <p:cNvPr id="483" name="Google Shape;483;g15eeff70e49_1_38"/>
          <p:cNvCxnSpPr>
            <a:stCxn id="475" idx="1"/>
          </p:cNvCxnSpPr>
          <p:nvPr/>
        </p:nvCxnSpPr>
        <p:spPr>
          <a:xfrm rot="10800000">
            <a:off x="3506848" y="1742337"/>
            <a:ext cx="809700" cy="1946100"/>
          </a:xfrm>
          <a:prstGeom prst="straightConnector1">
            <a:avLst/>
          </a:prstGeom>
          <a:noFill/>
          <a:ln cap="flat" cmpd="sng" w="28575">
            <a:solidFill>
              <a:schemeClr val="accent1"/>
            </a:solidFill>
            <a:prstDash val="solid"/>
            <a:round/>
            <a:headEnd len="med" w="med" type="none"/>
            <a:tailEnd len="med" w="med" type="none"/>
          </a:ln>
        </p:spPr>
      </p:cxnSp>
      <p:cxnSp>
        <p:nvCxnSpPr>
          <p:cNvPr id="484" name="Google Shape;484;g15eeff70e49_1_38"/>
          <p:cNvCxnSpPr>
            <a:stCxn id="475" idx="2"/>
          </p:cNvCxnSpPr>
          <p:nvPr/>
        </p:nvCxnSpPr>
        <p:spPr>
          <a:xfrm flipH="1">
            <a:off x="3422408" y="3925512"/>
            <a:ext cx="793500" cy="103800"/>
          </a:xfrm>
          <a:prstGeom prst="straightConnector1">
            <a:avLst/>
          </a:prstGeom>
          <a:noFill/>
          <a:ln cap="flat" cmpd="sng" w="28575">
            <a:solidFill>
              <a:schemeClr val="accent1"/>
            </a:solidFill>
            <a:prstDash val="solid"/>
            <a:round/>
            <a:headEnd len="med" w="med" type="none"/>
            <a:tailEnd len="med" w="med" type="none"/>
          </a:ln>
        </p:spPr>
      </p:cxnSp>
      <p:cxnSp>
        <p:nvCxnSpPr>
          <p:cNvPr id="485" name="Google Shape;485;g15eeff70e49_1_38"/>
          <p:cNvCxnSpPr/>
          <p:nvPr/>
        </p:nvCxnSpPr>
        <p:spPr>
          <a:xfrm rot="10800000">
            <a:off x="6994288" y="3988075"/>
            <a:ext cx="875400" cy="1792200"/>
          </a:xfrm>
          <a:prstGeom prst="straightConnector1">
            <a:avLst/>
          </a:prstGeom>
          <a:noFill/>
          <a:ln cap="flat" cmpd="sng" w="28575">
            <a:solidFill>
              <a:schemeClr val="accent1"/>
            </a:solidFill>
            <a:prstDash val="solid"/>
            <a:round/>
            <a:headEnd len="sm" w="sm" type="none"/>
            <a:tailEnd len="sm" w="sm" type="none"/>
          </a:ln>
        </p:spPr>
      </p:cxnSp>
      <p:sp>
        <p:nvSpPr>
          <p:cNvPr id="486" name="Google Shape;486;g15eeff70e49_1_38"/>
          <p:cNvSpPr txBox="1"/>
          <p:nvPr/>
        </p:nvSpPr>
        <p:spPr>
          <a:xfrm>
            <a:off x="1208175" y="4582100"/>
            <a:ext cx="6035100" cy="1339200"/>
          </a:xfrm>
          <a:prstGeom prst="rect">
            <a:avLst/>
          </a:prstGeom>
          <a:noFill/>
          <a:ln>
            <a:noFill/>
          </a:ln>
        </p:spPr>
        <p:txBody>
          <a:bodyPr anchorCtr="0" anchor="t" bIns="91425" lIns="91425" spcFirstLastPara="1" rIns="91425" wrap="square" tIns="91425">
            <a:spAutoFit/>
          </a:bodyPr>
          <a:lstStyle/>
          <a:p>
            <a:pPr indent="-209550" lvl="0" marL="228600" rtl="0" algn="l">
              <a:spcBef>
                <a:spcPts val="0"/>
              </a:spcBef>
              <a:spcAft>
                <a:spcPts val="0"/>
              </a:spcAft>
              <a:buClr>
                <a:schemeClr val="dk2"/>
              </a:buClr>
              <a:buSzPts val="1500"/>
              <a:buChar char="●"/>
            </a:pPr>
            <a:r>
              <a:rPr lang="en-US" sz="1500">
                <a:solidFill>
                  <a:schemeClr val="dk2"/>
                </a:solidFill>
              </a:rPr>
              <a:t>Most </a:t>
            </a:r>
            <a:r>
              <a:rPr lang="en-US" sz="1500">
                <a:solidFill>
                  <a:schemeClr val="dk2"/>
                </a:solidFill>
              </a:rPr>
              <a:t>areas found lacking EV chargers </a:t>
            </a:r>
            <a:r>
              <a:rPr b="1" lang="en-US" sz="1500">
                <a:solidFill>
                  <a:schemeClr val="dk2"/>
                </a:solidFill>
              </a:rPr>
              <a:t>can be covered by at least 1 EV Level 2 charger</a:t>
            </a:r>
            <a:r>
              <a:rPr lang="en-US" sz="1500">
                <a:solidFill>
                  <a:schemeClr val="dk2"/>
                </a:solidFill>
              </a:rPr>
              <a:t> if the radius of EV charging stations is at least 50 miles</a:t>
            </a:r>
            <a:endParaRPr sz="1500">
              <a:solidFill>
                <a:schemeClr val="dk2"/>
              </a:solidFill>
            </a:endParaRPr>
          </a:p>
          <a:p>
            <a:pPr indent="-209550" lvl="0" marL="228600" rtl="0" algn="l">
              <a:spcBef>
                <a:spcPts val="0"/>
              </a:spcBef>
              <a:spcAft>
                <a:spcPts val="0"/>
              </a:spcAft>
              <a:buClr>
                <a:schemeClr val="dk2"/>
              </a:buClr>
              <a:buSzPts val="1500"/>
              <a:buChar char="●"/>
            </a:pPr>
            <a:r>
              <a:rPr lang="en-US" sz="1500">
                <a:solidFill>
                  <a:schemeClr val="dk2"/>
                </a:solidFill>
              </a:rPr>
              <a:t>Some traffics near Colville National Forest will only be covered by one EV charging stations with only 2 Level 2 chargers </a:t>
            </a:r>
            <a:endParaRPr sz="1500">
              <a:solidFill>
                <a:schemeClr val="dk2"/>
              </a:solidFill>
            </a:endParaRPr>
          </a:p>
        </p:txBody>
      </p:sp>
      <p:sp>
        <p:nvSpPr>
          <p:cNvPr id="487" name="Google Shape;487;g15eeff70e49_1_38"/>
          <p:cNvSpPr/>
          <p:nvPr/>
        </p:nvSpPr>
        <p:spPr>
          <a:xfrm>
            <a:off x="9895575" y="1322400"/>
            <a:ext cx="438300" cy="14958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g16c993f9670_3_55"/>
          <p:cNvPicPr preferRelativeResize="0"/>
          <p:nvPr/>
        </p:nvPicPr>
        <p:blipFill>
          <a:blip r:embed="rId3">
            <a:alphaModFix/>
          </a:blip>
          <a:stretch>
            <a:fillRect/>
          </a:stretch>
        </p:blipFill>
        <p:spPr>
          <a:xfrm>
            <a:off x="661200" y="995360"/>
            <a:ext cx="6462901" cy="4867276"/>
          </a:xfrm>
          <a:prstGeom prst="rect">
            <a:avLst/>
          </a:prstGeom>
          <a:noFill/>
          <a:ln>
            <a:noFill/>
          </a:ln>
        </p:spPr>
      </p:pic>
      <p:sp>
        <p:nvSpPr>
          <p:cNvPr id="494" name="Google Shape;494;g16c993f9670_3_55"/>
          <p:cNvSpPr txBox="1"/>
          <p:nvPr>
            <p:ph type="title"/>
          </p:nvPr>
        </p:nvSpPr>
        <p:spPr>
          <a:xfrm>
            <a:off x="1208175" y="128399"/>
            <a:ext cx="101952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B. Opportunities exist to build EV chargers in tourism locations</a:t>
            </a:r>
            <a:endParaRPr sz="2700"/>
          </a:p>
        </p:txBody>
      </p:sp>
      <p:sp>
        <p:nvSpPr>
          <p:cNvPr id="495" name="Google Shape;495;g16c993f9670_3_55"/>
          <p:cNvSpPr/>
          <p:nvPr/>
        </p:nvSpPr>
        <p:spPr>
          <a:xfrm>
            <a:off x="457204" y="3429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sp>
        <p:nvSpPr>
          <p:cNvPr id="496" name="Google Shape;496;g16c993f9670_3_55"/>
          <p:cNvSpPr txBox="1"/>
          <p:nvPr/>
        </p:nvSpPr>
        <p:spPr>
          <a:xfrm>
            <a:off x="7392900" y="1954425"/>
            <a:ext cx="4137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Tourism locations¹ are potential locations for EV charging stations</a:t>
            </a:r>
            <a:r>
              <a:rPr lang="en-US" sz="1500">
                <a:solidFill>
                  <a:schemeClr val="dk2"/>
                </a:solidFill>
              </a:rPr>
              <a:t> because it…</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shows where people may be willing to spend their time for several hours</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is reachable from electricity</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may be located in rural area between two cities</a:t>
            </a:r>
            <a:endParaRPr sz="1500">
              <a:solidFill>
                <a:schemeClr val="dk2"/>
              </a:solidFill>
            </a:endParaRPr>
          </a:p>
        </p:txBody>
      </p:sp>
      <p:sp>
        <p:nvSpPr>
          <p:cNvPr id="497" name="Google Shape;497;g16c993f9670_3_55"/>
          <p:cNvSpPr txBox="1"/>
          <p:nvPr/>
        </p:nvSpPr>
        <p:spPr>
          <a:xfrm>
            <a:off x="661200" y="5874925"/>
            <a:ext cx="10869600" cy="338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1000">
                <a:solidFill>
                  <a:schemeClr val="dk2"/>
                </a:solidFill>
              </a:rPr>
              <a:t>1. Tourism locations include tourist attractions, artworks and entertainments (e.g. theaters, casino, community center, etc.)</a:t>
            </a:r>
            <a:endParaRPr sz="1000">
              <a:solidFill>
                <a:schemeClr val="dk2"/>
              </a:solidFill>
            </a:endParaRPr>
          </a:p>
        </p:txBody>
      </p:sp>
      <p:sp>
        <p:nvSpPr>
          <p:cNvPr id="498" name="Google Shape;498;g16c993f9670_3_55"/>
          <p:cNvSpPr/>
          <p:nvPr/>
        </p:nvSpPr>
        <p:spPr>
          <a:xfrm>
            <a:off x="7392900" y="4406201"/>
            <a:ext cx="3822600" cy="1232400"/>
          </a:xfrm>
          <a:prstGeom prst="wedgeRectCallout">
            <a:avLst>
              <a:gd fmla="val -83429" name="adj1"/>
              <a:gd fmla="val 905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US" sz="1600">
                <a:solidFill>
                  <a:schemeClr val="lt1"/>
                </a:solidFill>
              </a:rPr>
              <a:t>Some tourism locations without current EV charging stations are along major routes (mainly I-5) with higher traffic identified previously</a:t>
            </a:r>
            <a:endParaRPr sz="1600">
              <a:solidFill>
                <a:schemeClr val="lt1"/>
              </a:solidFill>
            </a:endParaRPr>
          </a:p>
          <a:p>
            <a:pPr indent="0" lvl="0" marL="0" rtl="0" algn="l">
              <a:spcBef>
                <a:spcPts val="0"/>
              </a:spcBef>
              <a:spcAft>
                <a:spcPts val="0"/>
              </a:spcAft>
              <a:buNone/>
            </a:pPr>
            <a:r>
              <a:t/>
            </a:r>
            <a:endParaRPr>
              <a:solidFill>
                <a:schemeClr val="lt1"/>
              </a:solidFill>
            </a:endParaRPr>
          </a:p>
        </p:txBody>
      </p:sp>
      <p:grpSp>
        <p:nvGrpSpPr>
          <p:cNvPr id="499" name="Google Shape;499;g16c993f9670_3_55"/>
          <p:cNvGrpSpPr/>
          <p:nvPr/>
        </p:nvGrpSpPr>
        <p:grpSpPr>
          <a:xfrm>
            <a:off x="2516581" y="965190"/>
            <a:ext cx="7094131" cy="4288118"/>
            <a:chOff x="3034424" y="973150"/>
            <a:chExt cx="7607521" cy="4437897"/>
          </a:xfrm>
        </p:grpSpPr>
        <p:grpSp>
          <p:nvGrpSpPr>
            <p:cNvPr id="500" name="Google Shape;500;g16c993f9670_3_55"/>
            <p:cNvGrpSpPr/>
            <p:nvPr/>
          </p:nvGrpSpPr>
          <p:grpSpPr>
            <a:xfrm>
              <a:off x="7906750" y="973150"/>
              <a:ext cx="2735195" cy="694435"/>
              <a:chOff x="9576875" y="834754"/>
              <a:chExt cx="2855109" cy="738368"/>
            </a:xfrm>
          </p:grpSpPr>
          <p:sp>
            <p:nvSpPr>
              <p:cNvPr id="501" name="Google Shape;501;g16c993f9670_3_55"/>
              <p:cNvSpPr txBox="1"/>
              <p:nvPr/>
            </p:nvSpPr>
            <p:spPr>
              <a:xfrm>
                <a:off x="9576884" y="834754"/>
                <a:ext cx="2855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dk2"/>
                  </a:buClr>
                  <a:buSzPts val="1400"/>
                  <a:buChar char="●"/>
                </a:pPr>
                <a:r>
                  <a:rPr lang="en-US">
                    <a:solidFill>
                      <a:schemeClr val="dk2"/>
                    </a:solidFill>
                  </a:rPr>
                  <a:t>: EV charging stations</a:t>
                </a:r>
                <a:endParaRPr>
                  <a:solidFill>
                    <a:schemeClr val="dk2"/>
                  </a:solidFill>
                </a:endParaRPr>
              </a:p>
            </p:txBody>
          </p:sp>
          <p:sp>
            <p:nvSpPr>
              <p:cNvPr id="502" name="Google Shape;502;g16c993f9670_3_55"/>
              <p:cNvSpPr txBox="1"/>
              <p:nvPr/>
            </p:nvSpPr>
            <p:spPr>
              <a:xfrm>
                <a:off x="9576875" y="1132722"/>
                <a:ext cx="2855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68D2E"/>
                  </a:buClr>
                  <a:buSzPts val="1400"/>
                  <a:buChar char="●"/>
                </a:pPr>
                <a:r>
                  <a:rPr lang="en-US">
                    <a:solidFill>
                      <a:schemeClr val="dk2"/>
                    </a:solidFill>
                  </a:rPr>
                  <a:t>: Tourism locations</a:t>
                </a:r>
                <a:r>
                  <a:rPr lang="en-US">
                    <a:solidFill>
                      <a:schemeClr val="accent1"/>
                    </a:solidFill>
                  </a:rPr>
                  <a:t> </a:t>
                </a:r>
                <a:endParaRPr>
                  <a:solidFill>
                    <a:schemeClr val="accent1"/>
                  </a:solidFill>
                </a:endParaRPr>
              </a:p>
            </p:txBody>
          </p:sp>
        </p:grpSp>
        <p:sp>
          <p:nvSpPr>
            <p:cNvPr id="503" name="Google Shape;503;g16c993f9670_3_55"/>
            <p:cNvSpPr/>
            <p:nvPr/>
          </p:nvSpPr>
          <p:spPr>
            <a:xfrm>
              <a:off x="3034424" y="3631447"/>
              <a:ext cx="1897500" cy="1779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5d8e4263d0_0_143"/>
          <p:cNvSpPr txBox="1"/>
          <p:nvPr>
            <p:ph type="title"/>
          </p:nvPr>
        </p:nvSpPr>
        <p:spPr>
          <a:xfrm>
            <a:off x="1208175" y="128400"/>
            <a:ext cx="106446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B</a:t>
            </a:r>
            <a:r>
              <a:rPr lang="en-US" sz="2700"/>
              <a:t>. Rural areas has lower crime rate compared to cities</a:t>
            </a:r>
            <a:endParaRPr sz="2700"/>
          </a:p>
        </p:txBody>
      </p:sp>
      <p:sp>
        <p:nvSpPr>
          <p:cNvPr id="510" name="Google Shape;510;g15d8e4263d0_0_143"/>
          <p:cNvSpPr/>
          <p:nvPr/>
        </p:nvSpPr>
        <p:spPr>
          <a:xfrm>
            <a:off x="457204" y="3429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grpSp>
        <p:nvGrpSpPr>
          <p:cNvPr id="511" name="Google Shape;511;g15d8e4263d0_0_143"/>
          <p:cNvGrpSpPr/>
          <p:nvPr/>
        </p:nvGrpSpPr>
        <p:grpSpPr>
          <a:xfrm>
            <a:off x="1262775" y="1730447"/>
            <a:ext cx="7440750" cy="4042383"/>
            <a:chOff x="864825" y="1704559"/>
            <a:chExt cx="7440750" cy="4042383"/>
          </a:xfrm>
        </p:grpSpPr>
        <p:pic>
          <p:nvPicPr>
            <p:cNvPr id="512" name="Google Shape;512;g15d8e4263d0_0_143"/>
            <p:cNvPicPr preferRelativeResize="0"/>
            <p:nvPr/>
          </p:nvPicPr>
          <p:blipFill>
            <a:blip r:embed="rId3">
              <a:alphaModFix/>
            </a:blip>
            <a:stretch>
              <a:fillRect/>
            </a:stretch>
          </p:blipFill>
          <p:spPr>
            <a:xfrm>
              <a:off x="864825" y="1756325"/>
              <a:ext cx="5295751" cy="3990618"/>
            </a:xfrm>
            <a:prstGeom prst="rect">
              <a:avLst/>
            </a:prstGeom>
            <a:noFill/>
            <a:ln>
              <a:noFill/>
            </a:ln>
          </p:spPr>
        </p:pic>
        <p:sp>
          <p:nvSpPr>
            <p:cNvPr id="513" name="Google Shape;513;g15d8e4263d0_0_143"/>
            <p:cNvSpPr txBox="1"/>
            <p:nvPr/>
          </p:nvSpPr>
          <p:spPr>
            <a:xfrm>
              <a:off x="6160575" y="1704559"/>
              <a:ext cx="21450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accent1"/>
                </a:buClr>
                <a:buSzPts val="1400"/>
                <a:buChar char="●"/>
              </a:pPr>
              <a:r>
                <a:rPr lang="en-US">
                  <a:solidFill>
                    <a:schemeClr val="dk2"/>
                  </a:solidFill>
                </a:rPr>
                <a:t>: EV charging stations</a:t>
              </a:r>
              <a:endParaRPr>
                <a:solidFill>
                  <a:schemeClr val="dk2"/>
                </a:solidFill>
              </a:endParaRPr>
            </a:p>
          </p:txBody>
        </p:sp>
      </p:grpSp>
      <p:sp>
        <p:nvSpPr>
          <p:cNvPr id="514" name="Google Shape;514;g15d8e4263d0_0_143"/>
          <p:cNvSpPr txBox="1"/>
          <p:nvPr/>
        </p:nvSpPr>
        <p:spPr>
          <a:xfrm>
            <a:off x="661200" y="1058050"/>
            <a:ext cx="10869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Crime rate (total crimes¹ / population) </a:t>
            </a:r>
            <a:r>
              <a:rPr lang="en-US" sz="1500">
                <a:solidFill>
                  <a:schemeClr val="dk2"/>
                </a:solidFill>
              </a:rPr>
              <a:t>indicates the dangerousness of the neighborhood in specific counties², which may affect the willingness of the traveller to leave their EVs in some areas</a:t>
            </a:r>
            <a:endParaRPr sz="1300">
              <a:solidFill>
                <a:schemeClr val="dk2"/>
              </a:solidFill>
            </a:endParaRPr>
          </a:p>
        </p:txBody>
      </p:sp>
      <p:sp>
        <p:nvSpPr>
          <p:cNvPr id="515" name="Google Shape;515;g15d8e4263d0_0_143"/>
          <p:cNvSpPr txBox="1"/>
          <p:nvPr/>
        </p:nvSpPr>
        <p:spPr>
          <a:xfrm>
            <a:off x="661200" y="5798725"/>
            <a:ext cx="10869600" cy="4926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1000">
                <a:solidFill>
                  <a:schemeClr val="dk2"/>
                </a:solidFill>
              </a:rPr>
              <a:t>1</a:t>
            </a:r>
            <a:r>
              <a:rPr lang="en-US" sz="1000">
                <a:solidFill>
                  <a:schemeClr val="dk2"/>
                </a:solidFill>
              </a:rPr>
              <a:t>. Crime counts includes violent, murder, repel, robbery, assult, property crime, bulglary, larceny theft, motor theft and arson.</a:t>
            </a:r>
            <a:endParaRPr sz="1000">
              <a:solidFill>
                <a:schemeClr val="dk2"/>
              </a:solidFill>
            </a:endParaRPr>
          </a:p>
          <a:p>
            <a:pPr indent="0" lvl="0" marL="0" rtl="0" algn="l">
              <a:spcBef>
                <a:spcPts val="0"/>
              </a:spcBef>
              <a:spcAft>
                <a:spcPts val="0"/>
              </a:spcAft>
              <a:buNone/>
            </a:pPr>
            <a:r>
              <a:rPr lang="en-US" sz="1000">
                <a:solidFill>
                  <a:schemeClr val="dk2"/>
                </a:solidFill>
              </a:rPr>
              <a:t>2. Note that original data is in city-level, here we generalized it to counties so there may be biases when seeing a whole county as “high crime rate”</a:t>
            </a:r>
            <a:endParaRPr sz="1000">
              <a:solidFill>
                <a:schemeClr val="dk2"/>
              </a:solidFill>
            </a:endParaRPr>
          </a:p>
        </p:txBody>
      </p:sp>
      <p:sp>
        <p:nvSpPr>
          <p:cNvPr id="516" name="Google Shape;516;g15d8e4263d0_0_143"/>
          <p:cNvSpPr txBox="1"/>
          <p:nvPr/>
        </p:nvSpPr>
        <p:spPr>
          <a:xfrm>
            <a:off x="7030450" y="2910375"/>
            <a:ext cx="4570200" cy="1698300"/>
          </a:xfrm>
          <a:prstGeom prst="rect">
            <a:avLst/>
          </a:prstGeom>
          <a:noFill/>
          <a:ln>
            <a:noFill/>
          </a:ln>
        </p:spPr>
        <p:txBody>
          <a:bodyPr anchorCtr="0" anchor="t" bIns="91425" lIns="91425" spcFirstLastPara="1" rIns="91425" wrap="square" tIns="91425">
            <a:spAutoFit/>
          </a:bodyPr>
          <a:lstStyle/>
          <a:p>
            <a:pPr indent="-209550" lvl="0" marL="285750" rtl="0" algn="l">
              <a:spcBef>
                <a:spcPts val="1000"/>
              </a:spcBef>
              <a:spcAft>
                <a:spcPts val="0"/>
              </a:spcAft>
              <a:buClr>
                <a:schemeClr val="dk2"/>
              </a:buClr>
              <a:buSzPts val="1500"/>
              <a:buChar char="●"/>
            </a:pPr>
            <a:r>
              <a:rPr lang="en-US" sz="1500">
                <a:solidFill>
                  <a:schemeClr val="dk2"/>
                </a:solidFill>
              </a:rPr>
              <a:t>Most of current EV charging stations are not located in high crime rate areas, except some crowded charging stations in Spokane</a:t>
            </a:r>
            <a:endParaRPr sz="1500">
              <a:solidFill>
                <a:schemeClr val="dk2"/>
              </a:solidFill>
            </a:endParaRPr>
          </a:p>
          <a:p>
            <a:pPr indent="-209550" lvl="0" marL="285750" rtl="0" algn="l">
              <a:spcBef>
                <a:spcPts val="1000"/>
              </a:spcBef>
              <a:spcAft>
                <a:spcPts val="0"/>
              </a:spcAft>
              <a:buClr>
                <a:schemeClr val="dk2"/>
              </a:buClr>
              <a:buSzPts val="1500"/>
              <a:buChar char="●"/>
            </a:pPr>
            <a:r>
              <a:rPr lang="en-US" sz="1500">
                <a:solidFill>
                  <a:schemeClr val="dk2"/>
                </a:solidFill>
              </a:rPr>
              <a:t>Assumed ideal places for EV chargers discussed in previous slides are mostly located in low crime areas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15d8e4263d0_0_22"/>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EDA:</a:t>
            </a:r>
            <a:r>
              <a:rPr lang="en-US" sz="3000"/>
              <a:t> Existing infrastructure perspect</a:t>
            </a:r>
            <a:endParaRPr sz="3000"/>
          </a:p>
        </p:txBody>
      </p:sp>
      <p:sp>
        <p:nvSpPr>
          <p:cNvPr id="522" name="Google Shape;522;g15d8e4263d0_0_22"/>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4</a:t>
            </a:r>
            <a:endParaRPr b="0" i="0" sz="2500" u="none" cap="none" strike="noStrike">
              <a:solidFill>
                <a:schemeClr val="lt2"/>
              </a:solidFill>
              <a:latin typeface="Arial"/>
              <a:ea typeface="Arial"/>
              <a:cs typeface="Arial"/>
              <a:sym typeface="Arial"/>
            </a:endParaRPr>
          </a:p>
        </p:txBody>
      </p:sp>
      <p:cxnSp>
        <p:nvCxnSpPr>
          <p:cNvPr id="523" name="Google Shape;523;g15d8e4263d0_0_22"/>
          <p:cNvCxnSpPr/>
          <p:nvPr/>
        </p:nvCxnSpPr>
        <p:spPr>
          <a:xfrm>
            <a:off x="6095988" y="2696575"/>
            <a:ext cx="0" cy="2254800"/>
          </a:xfrm>
          <a:prstGeom prst="straightConnector1">
            <a:avLst/>
          </a:prstGeom>
          <a:noFill/>
          <a:ln cap="flat" cmpd="sng" w="9525">
            <a:solidFill>
              <a:schemeClr val="dk2"/>
            </a:solidFill>
            <a:prstDash val="solid"/>
            <a:round/>
            <a:headEnd len="sm" w="sm" type="none"/>
            <a:tailEnd len="sm" w="sm" type="none"/>
          </a:ln>
        </p:spPr>
      </p:cxnSp>
      <p:sp>
        <p:nvSpPr>
          <p:cNvPr id="524" name="Google Shape;524;g15d8e4263d0_0_22"/>
          <p:cNvSpPr txBox="1"/>
          <p:nvPr>
            <p:ph idx="4294967295" type="body"/>
          </p:nvPr>
        </p:nvSpPr>
        <p:spPr>
          <a:xfrm>
            <a:off x="2593700" y="2564300"/>
            <a:ext cx="2553600" cy="42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SzPts val="1500"/>
              <a:buNone/>
            </a:pPr>
            <a:r>
              <a:rPr b="0" lang="en-US" sz="1800"/>
              <a:t>E-Grid</a:t>
            </a:r>
            <a:endParaRPr b="0" sz="1800">
              <a:solidFill>
                <a:schemeClr val="dk2"/>
              </a:solidFill>
            </a:endParaRPr>
          </a:p>
        </p:txBody>
      </p:sp>
      <p:sp>
        <p:nvSpPr>
          <p:cNvPr id="525" name="Google Shape;525;g15d8e4263d0_0_22"/>
          <p:cNvSpPr/>
          <p:nvPr/>
        </p:nvSpPr>
        <p:spPr>
          <a:xfrm>
            <a:off x="2031337" y="2564300"/>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2"/>
                </a:solidFill>
                <a:latin typeface="Arial"/>
                <a:ea typeface="Arial"/>
                <a:cs typeface="Arial"/>
                <a:sym typeface="Arial"/>
              </a:rPr>
              <a:t>A</a:t>
            </a:r>
            <a:endParaRPr b="0" i="0" sz="1600" u="none" cap="none" strike="noStrike">
              <a:solidFill>
                <a:schemeClr val="lt2"/>
              </a:solidFill>
              <a:latin typeface="Arial"/>
              <a:ea typeface="Arial"/>
              <a:cs typeface="Arial"/>
              <a:sym typeface="Arial"/>
            </a:endParaRPr>
          </a:p>
        </p:txBody>
      </p:sp>
      <p:sp>
        <p:nvSpPr>
          <p:cNvPr id="526" name="Google Shape;526;g15d8e4263d0_0_22"/>
          <p:cNvSpPr txBox="1"/>
          <p:nvPr>
            <p:ph idx="4294967295" type="body"/>
          </p:nvPr>
        </p:nvSpPr>
        <p:spPr>
          <a:xfrm>
            <a:off x="7433800" y="2602625"/>
            <a:ext cx="2553600" cy="42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SzPts val="1500"/>
              <a:buNone/>
            </a:pPr>
            <a:r>
              <a:rPr b="0" lang="en-US" sz="1800"/>
              <a:t>Gas station</a:t>
            </a:r>
            <a:endParaRPr b="0" sz="1800">
              <a:solidFill>
                <a:schemeClr val="dk2"/>
              </a:solidFill>
            </a:endParaRPr>
          </a:p>
        </p:txBody>
      </p:sp>
      <p:sp>
        <p:nvSpPr>
          <p:cNvPr id="527" name="Google Shape;527;g15d8e4263d0_0_22"/>
          <p:cNvSpPr/>
          <p:nvPr/>
        </p:nvSpPr>
        <p:spPr>
          <a:xfrm>
            <a:off x="6871437" y="2602625"/>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lang="en-US" sz="1700">
                <a:solidFill>
                  <a:schemeClr val="lt2"/>
                </a:solidFill>
              </a:rPr>
              <a:t>B</a:t>
            </a:r>
            <a:endParaRPr b="0" i="0" sz="1600" u="none" cap="none" strike="noStrike">
              <a:solidFill>
                <a:schemeClr val="lt2"/>
              </a:solidFill>
              <a:latin typeface="Arial"/>
              <a:ea typeface="Arial"/>
              <a:cs typeface="Arial"/>
              <a:sym typeface="Arial"/>
            </a:endParaRPr>
          </a:p>
        </p:txBody>
      </p:sp>
      <p:sp>
        <p:nvSpPr>
          <p:cNvPr id="528" name="Google Shape;528;g15d8e4263d0_0_22"/>
          <p:cNvSpPr txBox="1"/>
          <p:nvPr/>
        </p:nvSpPr>
        <p:spPr>
          <a:xfrm>
            <a:off x="1104150" y="1496050"/>
            <a:ext cx="9983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2"/>
                </a:solidFill>
              </a:rPr>
              <a:t>E-Grid </a:t>
            </a:r>
            <a:r>
              <a:rPr lang="en-US" sz="1600">
                <a:solidFill>
                  <a:schemeClr val="dk2"/>
                </a:solidFill>
              </a:rPr>
              <a:t>capacity</a:t>
            </a:r>
            <a:r>
              <a:rPr lang="en-US" sz="1600">
                <a:solidFill>
                  <a:schemeClr val="dk2"/>
                </a:solidFill>
              </a:rPr>
              <a:t> can </a:t>
            </a:r>
            <a:r>
              <a:rPr b="1" lang="en-US" sz="1600">
                <a:solidFill>
                  <a:schemeClr val="dk2"/>
                </a:solidFill>
              </a:rPr>
              <a:t>constrain</a:t>
            </a:r>
            <a:r>
              <a:rPr lang="en-US" sz="1600">
                <a:solidFill>
                  <a:schemeClr val="dk2"/>
                </a:solidFill>
              </a:rPr>
              <a:t> the distribution of EV stations; </a:t>
            </a:r>
            <a:r>
              <a:rPr b="1" lang="en-US" sz="1600">
                <a:solidFill>
                  <a:schemeClr val="dk2"/>
                </a:solidFill>
              </a:rPr>
              <a:t>Gas station</a:t>
            </a:r>
            <a:r>
              <a:rPr lang="en-US" sz="1600">
                <a:solidFill>
                  <a:schemeClr val="dk2"/>
                </a:solidFill>
              </a:rPr>
              <a:t> locations can be </a:t>
            </a:r>
            <a:r>
              <a:rPr b="1" lang="en-US" sz="1600">
                <a:solidFill>
                  <a:schemeClr val="dk2"/>
                </a:solidFill>
              </a:rPr>
              <a:t>good reference points </a:t>
            </a:r>
            <a:r>
              <a:rPr lang="en-US" sz="1600">
                <a:solidFill>
                  <a:schemeClr val="dk2"/>
                </a:solidFill>
              </a:rPr>
              <a:t>for the </a:t>
            </a:r>
            <a:r>
              <a:rPr lang="en-US" sz="1600">
                <a:solidFill>
                  <a:schemeClr val="dk2"/>
                </a:solidFill>
              </a:rPr>
              <a:t>accessibility</a:t>
            </a:r>
            <a:r>
              <a:rPr lang="en-US" sz="1600">
                <a:solidFill>
                  <a:schemeClr val="dk2"/>
                </a:solidFill>
              </a:rPr>
              <a:t> of electricity for rural EV charging locations</a:t>
            </a:r>
            <a:endParaRPr sz="1600">
              <a:solidFill>
                <a:schemeClr val="dk2"/>
              </a:solidFill>
            </a:endParaRPr>
          </a:p>
        </p:txBody>
      </p:sp>
      <p:pic>
        <p:nvPicPr>
          <p:cNvPr id="529" name="Google Shape;529;g15d8e4263d0_0_22"/>
          <p:cNvPicPr preferRelativeResize="0"/>
          <p:nvPr/>
        </p:nvPicPr>
        <p:blipFill>
          <a:blip r:embed="rId3">
            <a:alphaModFix/>
          </a:blip>
          <a:stretch>
            <a:fillRect/>
          </a:stretch>
        </p:blipFill>
        <p:spPr>
          <a:xfrm>
            <a:off x="2031325" y="3334163"/>
            <a:ext cx="3276599" cy="1842298"/>
          </a:xfrm>
          <a:prstGeom prst="rect">
            <a:avLst/>
          </a:prstGeom>
          <a:noFill/>
          <a:ln cap="flat" cmpd="sng" w="9525">
            <a:solidFill>
              <a:schemeClr val="dk2"/>
            </a:solidFill>
            <a:prstDash val="solid"/>
            <a:round/>
            <a:headEnd len="sm" w="sm" type="none"/>
            <a:tailEnd len="sm" w="sm" type="none"/>
          </a:ln>
        </p:spPr>
      </p:pic>
      <p:pic>
        <p:nvPicPr>
          <p:cNvPr id="530" name="Google Shape;530;g15d8e4263d0_0_22"/>
          <p:cNvPicPr preferRelativeResize="0"/>
          <p:nvPr/>
        </p:nvPicPr>
        <p:blipFill>
          <a:blip r:embed="rId4">
            <a:alphaModFix/>
          </a:blip>
          <a:stretch>
            <a:fillRect/>
          </a:stretch>
        </p:blipFill>
        <p:spPr>
          <a:xfrm>
            <a:off x="6884075" y="3337188"/>
            <a:ext cx="3276601" cy="183624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6121d0f3e2_0_0"/>
          <p:cNvSpPr txBox="1"/>
          <p:nvPr>
            <p:ph type="title"/>
          </p:nvPr>
        </p:nvSpPr>
        <p:spPr>
          <a:xfrm>
            <a:off x="1337375" y="360000"/>
            <a:ext cx="101217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A</a:t>
            </a:r>
            <a:r>
              <a:rPr lang="en-US" sz="2700"/>
              <a:t>. ~29% of plants are from renewable sources, offering ~12% of electricity capacity in Washington state</a:t>
            </a:r>
            <a:endParaRPr sz="2700"/>
          </a:p>
        </p:txBody>
      </p:sp>
      <p:sp>
        <p:nvSpPr>
          <p:cNvPr id="537" name="Google Shape;537;g16121d0f3e2_0_0"/>
          <p:cNvSpPr/>
          <p:nvPr/>
        </p:nvSpPr>
        <p:spPr>
          <a:xfrm>
            <a:off x="586404" y="3600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4</a:t>
            </a:r>
            <a:endParaRPr b="0" i="0" sz="2500" u="none" cap="none" strike="noStrike">
              <a:solidFill>
                <a:schemeClr val="lt2"/>
              </a:solidFill>
              <a:latin typeface="Arial"/>
              <a:ea typeface="Arial"/>
              <a:cs typeface="Arial"/>
              <a:sym typeface="Arial"/>
            </a:endParaRPr>
          </a:p>
        </p:txBody>
      </p:sp>
      <p:pic>
        <p:nvPicPr>
          <p:cNvPr id="538" name="Google Shape;538;g16121d0f3e2_0_0"/>
          <p:cNvPicPr preferRelativeResize="0"/>
          <p:nvPr/>
        </p:nvPicPr>
        <p:blipFill rotWithShape="1">
          <a:blip r:embed="rId3">
            <a:alphaModFix/>
          </a:blip>
          <a:srcRect b="0" l="0" r="0" t="14442"/>
          <a:stretch/>
        </p:blipFill>
        <p:spPr>
          <a:xfrm>
            <a:off x="995375" y="1490675"/>
            <a:ext cx="6115026" cy="3876651"/>
          </a:xfrm>
          <a:prstGeom prst="rect">
            <a:avLst/>
          </a:prstGeom>
          <a:noFill/>
          <a:ln>
            <a:noFill/>
          </a:ln>
        </p:spPr>
      </p:pic>
      <p:grpSp>
        <p:nvGrpSpPr>
          <p:cNvPr id="539" name="Google Shape;539;g16121d0f3e2_0_0"/>
          <p:cNvGrpSpPr/>
          <p:nvPr/>
        </p:nvGrpSpPr>
        <p:grpSpPr>
          <a:xfrm>
            <a:off x="7198750" y="1521925"/>
            <a:ext cx="4260350" cy="1215938"/>
            <a:chOff x="7517450" y="1587450"/>
            <a:chExt cx="4260350" cy="1215938"/>
          </a:xfrm>
        </p:grpSpPr>
        <p:pic>
          <p:nvPicPr>
            <p:cNvPr id="540" name="Google Shape;540;g16121d0f3e2_0_0"/>
            <p:cNvPicPr preferRelativeResize="0"/>
            <p:nvPr/>
          </p:nvPicPr>
          <p:blipFill>
            <a:blip r:embed="rId4">
              <a:alphaModFix/>
            </a:blip>
            <a:stretch>
              <a:fillRect/>
            </a:stretch>
          </p:blipFill>
          <p:spPr>
            <a:xfrm>
              <a:off x="7592500" y="2258481"/>
              <a:ext cx="190425" cy="208575"/>
            </a:xfrm>
            <a:prstGeom prst="rect">
              <a:avLst/>
            </a:prstGeom>
            <a:noFill/>
            <a:ln>
              <a:noFill/>
            </a:ln>
          </p:spPr>
        </p:pic>
        <p:pic>
          <p:nvPicPr>
            <p:cNvPr id="541" name="Google Shape;541;g16121d0f3e2_0_0"/>
            <p:cNvPicPr preferRelativeResize="0"/>
            <p:nvPr/>
          </p:nvPicPr>
          <p:blipFill>
            <a:blip r:embed="rId5">
              <a:alphaModFix/>
            </a:blip>
            <a:stretch>
              <a:fillRect/>
            </a:stretch>
          </p:blipFill>
          <p:spPr>
            <a:xfrm>
              <a:off x="7592499" y="2562867"/>
              <a:ext cx="190425" cy="161129"/>
            </a:xfrm>
            <a:prstGeom prst="rect">
              <a:avLst/>
            </a:prstGeom>
            <a:noFill/>
            <a:ln>
              <a:noFill/>
            </a:ln>
          </p:spPr>
        </p:pic>
        <p:grpSp>
          <p:nvGrpSpPr>
            <p:cNvPr id="542" name="Google Shape;542;g16121d0f3e2_0_0"/>
            <p:cNvGrpSpPr/>
            <p:nvPr/>
          </p:nvGrpSpPr>
          <p:grpSpPr>
            <a:xfrm>
              <a:off x="7517450" y="1587450"/>
              <a:ext cx="4260350" cy="1215938"/>
              <a:chOff x="7517450" y="1587450"/>
              <a:chExt cx="4260350" cy="1215938"/>
            </a:xfrm>
          </p:grpSpPr>
          <p:grpSp>
            <p:nvGrpSpPr>
              <p:cNvPr id="543" name="Google Shape;543;g16121d0f3e2_0_0"/>
              <p:cNvGrpSpPr/>
              <p:nvPr/>
            </p:nvGrpSpPr>
            <p:grpSpPr>
              <a:xfrm>
                <a:off x="7517450" y="1587450"/>
                <a:ext cx="4185200" cy="671036"/>
                <a:chOff x="9576877" y="834754"/>
                <a:chExt cx="4685100" cy="738375"/>
              </a:xfrm>
            </p:grpSpPr>
            <p:sp>
              <p:nvSpPr>
                <p:cNvPr id="544" name="Google Shape;544;g16121d0f3e2_0_0"/>
                <p:cNvSpPr txBox="1"/>
                <p:nvPr/>
              </p:nvSpPr>
              <p:spPr>
                <a:xfrm>
                  <a:off x="9576877" y="834754"/>
                  <a:ext cx="4031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134F5C"/>
                    </a:buClr>
                    <a:buSzPts val="1400"/>
                    <a:buChar char="●"/>
                  </a:pPr>
                  <a:r>
                    <a:rPr lang="en-US">
                      <a:solidFill>
                        <a:schemeClr val="dk2"/>
                      </a:solidFill>
                    </a:rPr>
                    <a:t>: Current renewable energy plants</a:t>
                  </a:r>
                  <a:endParaRPr>
                    <a:solidFill>
                      <a:schemeClr val="dk2"/>
                    </a:solidFill>
                  </a:endParaRPr>
                </a:p>
              </p:txBody>
            </p:sp>
            <p:sp>
              <p:nvSpPr>
                <p:cNvPr id="545" name="Google Shape;545;g16121d0f3e2_0_0"/>
                <p:cNvSpPr txBox="1"/>
                <p:nvPr/>
              </p:nvSpPr>
              <p:spPr>
                <a:xfrm>
                  <a:off x="9576877" y="1132729"/>
                  <a:ext cx="4685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F0000"/>
                    </a:buClr>
                    <a:buSzPts val="1400"/>
                    <a:buChar char="●"/>
                  </a:pPr>
                  <a:r>
                    <a:rPr lang="en-US">
                      <a:solidFill>
                        <a:schemeClr val="dk2"/>
                      </a:solidFill>
                    </a:rPr>
                    <a:t>: Current non</a:t>
                  </a:r>
                  <a:r>
                    <a:rPr lang="en-US">
                      <a:solidFill>
                        <a:schemeClr val="dk2"/>
                      </a:solidFill>
                    </a:rPr>
                    <a:t>renewable</a:t>
                  </a:r>
                  <a:r>
                    <a:rPr lang="en-US">
                      <a:solidFill>
                        <a:schemeClr val="dk2"/>
                      </a:solidFill>
                    </a:rPr>
                    <a:t> energy plants </a:t>
                  </a:r>
                  <a:endParaRPr>
                    <a:solidFill>
                      <a:schemeClr val="dk2"/>
                    </a:solidFill>
                  </a:endParaRPr>
                </a:p>
              </p:txBody>
            </p:sp>
          </p:grpSp>
          <p:sp>
            <p:nvSpPr>
              <p:cNvPr id="546" name="Google Shape;546;g16121d0f3e2_0_0"/>
              <p:cNvSpPr txBox="1"/>
              <p:nvPr/>
            </p:nvSpPr>
            <p:spPr>
              <a:xfrm>
                <a:off x="7592500" y="2162663"/>
                <a:ext cx="41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   </a:t>
                </a:r>
                <a:r>
                  <a:rPr lang="en-US">
                    <a:solidFill>
                      <a:schemeClr val="dk2"/>
                    </a:solidFill>
                  </a:rPr>
                  <a:t>: Proposed renewable energy plants </a:t>
                </a:r>
                <a:endParaRPr>
                  <a:solidFill>
                    <a:schemeClr val="dk2"/>
                  </a:solidFill>
                </a:endParaRPr>
              </a:p>
            </p:txBody>
          </p:sp>
          <p:sp>
            <p:nvSpPr>
              <p:cNvPr id="547" name="Google Shape;547;g16121d0f3e2_0_0"/>
              <p:cNvSpPr txBox="1"/>
              <p:nvPr/>
            </p:nvSpPr>
            <p:spPr>
              <a:xfrm>
                <a:off x="7592500" y="2403188"/>
                <a:ext cx="41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   : Proposed nonrenewable energy plants </a:t>
                </a:r>
                <a:endParaRPr>
                  <a:solidFill>
                    <a:schemeClr val="dk2"/>
                  </a:solidFill>
                </a:endParaRPr>
              </a:p>
            </p:txBody>
          </p:sp>
        </p:grpSp>
      </p:grpSp>
      <p:sp>
        <p:nvSpPr>
          <p:cNvPr id="548" name="Google Shape;548;g16121d0f3e2_0_0"/>
          <p:cNvSpPr txBox="1"/>
          <p:nvPr/>
        </p:nvSpPr>
        <p:spPr>
          <a:xfrm>
            <a:off x="7440100" y="3066800"/>
            <a:ext cx="4019100" cy="1698300"/>
          </a:xfrm>
          <a:prstGeom prst="rect">
            <a:avLst/>
          </a:prstGeom>
          <a:noFill/>
          <a:ln>
            <a:noFill/>
          </a:ln>
        </p:spPr>
        <p:txBody>
          <a:bodyPr anchorCtr="0" anchor="t" bIns="91425" lIns="91425" spcFirstLastPara="1" rIns="91425" wrap="square" tIns="91425">
            <a:spAutoFit/>
          </a:bodyPr>
          <a:lstStyle/>
          <a:p>
            <a:pPr indent="-209550" lvl="0" marL="285750" rtl="0" algn="l">
              <a:spcBef>
                <a:spcPts val="1000"/>
              </a:spcBef>
              <a:spcAft>
                <a:spcPts val="0"/>
              </a:spcAft>
              <a:buClr>
                <a:schemeClr val="dk2"/>
              </a:buClr>
              <a:buSzPts val="1500"/>
              <a:buChar char="●"/>
            </a:pPr>
            <a:r>
              <a:rPr lang="en-US" sz="1500">
                <a:solidFill>
                  <a:schemeClr val="dk2"/>
                </a:solidFill>
              </a:rPr>
              <a:t>The distribution of plants are scattered around the whole state except the upper area </a:t>
            </a:r>
            <a:endParaRPr sz="1500">
              <a:solidFill>
                <a:schemeClr val="dk2"/>
              </a:solidFill>
            </a:endParaRPr>
          </a:p>
          <a:p>
            <a:pPr indent="-209550" lvl="0" marL="285750" rtl="0" algn="l">
              <a:spcBef>
                <a:spcPts val="1000"/>
              </a:spcBef>
              <a:spcAft>
                <a:spcPts val="0"/>
              </a:spcAft>
              <a:buClr>
                <a:schemeClr val="dk2"/>
              </a:buClr>
              <a:buSzPts val="1500"/>
              <a:buChar char="●"/>
            </a:pPr>
            <a:r>
              <a:rPr lang="en-US" sz="1500">
                <a:solidFill>
                  <a:schemeClr val="dk2"/>
                </a:solidFill>
              </a:rPr>
              <a:t>Most proposed energy plants are along the road, which implies future electricity </a:t>
            </a:r>
            <a:r>
              <a:rPr lang="en-US" sz="1500">
                <a:solidFill>
                  <a:schemeClr val="dk2"/>
                </a:solidFill>
              </a:rPr>
              <a:t>accessibility</a:t>
            </a:r>
            <a:r>
              <a:rPr lang="en-US" sz="1500">
                <a:solidFill>
                  <a:schemeClr val="dk2"/>
                </a:solidFill>
              </a:rPr>
              <a:t> among major routes</a:t>
            </a:r>
            <a:endParaRPr sz="1500">
              <a:solidFill>
                <a:schemeClr val="dk2"/>
              </a:solidFill>
            </a:endParaRPr>
          </a:p>
        </p:txBody>
      </p:sp>
      <p:grpSp>
        <p:nvGrpSpPr>
          <p:cNvPr id="549" name="Google Shape;549;g16121d0f3e2_0_0"/>
          <p:cNvGrpSpPr/>
          <p:nvPr/>
        </p:nvGrpSpPr>
        <p:grpSpPr>
          <a:xfrm>
            <a:off x="916800" y="5357775"/>
            <a:ext cx="10542300" cy="869700"/>
            <a:chOff x="916800" y="5357775"/>
            <a:chExt cx="10542300" cy="869700"/>
          </a:xfrm>
        </p:grpSpPr>
        <p:sp>
          <p:nvSpPr>
            <p:cNvPr id="550" name="Google Shape;550;g16121d0f3e2_0_0"/>
            <p:cNvSpPr txBox="1"/>
            <p:nvPr/>
          </p:nvSpPr>
          <p:spPr>
            <a:xfrm>
              <a:off x="916800" y="5357775"/>
              <a:ext cx="1275000" cy="8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50">
                  <a:solidFill>
                    <a:schemeClr val="lt1"/>
                  </a:solidFill>
                  <a:highlight>
                    <a:schemeClr val="dk2"/>
                  </a:highlight>
                </a:rPr>
                <a:t> </a:t>
              </a:r>
              <a:r>
                <a:rPr lang="en-US" sz="4450">
                  <a:solidFill>
                    <a:schemeClr val="lt1"/>
                  </a:solidFill>
                  <a:highlight>
                    <a:schemeClr val="dk2"/>
                  </a:highlight>
                </a:rPr>
                <a:t>! !</a:t>
              </a:r>
              <a:r>
                <a:rPr lang="en-US" sz="4400">
                  <a:solidFill>
                    <a:schemeClr val="lt1"/>
                  </a:solidFill>
                  <a:highlight>
                    <a:schemeClr val="dk2"/>
                  </a:highlight>
                </a:rPr>
                <a:t> </a:t>
              </a:r>
              <a:r>
                <a:rPr lang="en-US" sz="3100">
                  <a:solidFill>
                    <a:schemeClr val="lt1"/>
                  </a:solidFill>
                  <a:highlight>
                    <a:schemeClr val="dk2"/>
                  </a:highlight>
                </a:rPr>
                <a:t> </a:t>
              </a:r>
              <a:endParaRPr sz="3100">
                <a:solidFill>
                  <a:schemeClr val="lt1"/>
                </a:solidFill>
                <a:highlight>
                  <a:schemeClr val="dk2"/>
                </a:highlight>
              </a:endParaRPr>
            </a:p>
          </p:txBody>
        </p:sp>
        <p:sp>
          <p:nvSpPr>
            <p:cNvPr id="551" name="Google Shape;551;g16121d0f3e2_0_0"/>
            <p:cNvSpPr txBox="1"/>
            <p:nvPr/>
          </p:nvSpPr>
          <p:spPr>
            <a:xfrm>
              <a:off x="1414200" y="5449300"/>
              <a:ext cx="10044900" cy="6771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1600">
                  <a:solidFill>
                    <a:schemeClr val="lt1"/>
                  </a:solidFill>
                </a:rPr>
                <a:t>We are </a:t>
              </a:r>
              <a:r>
                <a:rPr b="1" lang="en-US" sz="1600">
                  <a:solidFill>
                    <a:schemeClr val="lt1"/>
                  </a:solidFill>
                </a:rPr>
                <a:t>unable to find detailed distribution and usage information</a:t>
              </a:r>
              <a:r>
                <a:rPr lang="en-US" sz="1600">
                  <a:solidFill>
                    <a:schemeClr val="lt1"/>
                  </a:solidFill>
                </a:rPr>
                <a:t> for each plant so we </a:t>
              </a:r>
              <a:r>
                <a:rPr b="1" lang="en-US" sz="1600">
                  <a:solidFill>
                    <a:schemeClr val="lt1"/>
                  </a:solidFill>
                </a:rPr>
                <a:t>can’t come to the conclusion</a:t>
              </a:r>
              <a:r>
                <a:rPr lang="en-US" sz="1600">
                  <a:solidFill>
                    <a:schemeClr val="lt1"/>
                  </a:solidFill>
                </a:rPr>
                <a:t> on which location will be accessible from E-grids</a:t>
              </a:r>
              <a:endParaRPr sz="1500">
                <a:solidFill>
                  <a:schemeClr val="lt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6121d0f3e2_0_5"/>
          <p:cNvSpPr txBox="1"/>
          <p:nvPr>
            <p:ph type="title"/>
          </p:nvPr>
        </p:nvSpPr>
        <p:spPr>
          <a:xfrm>
            <a:off x="1225650" y="262225"/>
            <a:ext cx="105852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B. Gas station locations help indicate the electricity accessibility in rural areas</a:t>
            </a:r>
            <a:endParaRPr sz="2700"/>
          </a:p>
        </p:txBody>
      </p:sp>
      <p:sp>
        <p:nvSpPr>
          <p:cNvPr id="558" name="Google Shape;558;g16121d0f3e2_0_5"/>
          <p:cNvSpPr/>
          <p:nvPr/>
        </p:nvSpPr>
        <p:spPr>
          <a:xfrm>
            <a:off x="457204" y="340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4</a:t>
            </a:r>
            <a:endParaRPr b="0" i="0" sz="2500" u="none" cap="none" strike="noStrike">
              <a:solidFill>
                <a:schemeClr val="lt2"/>
              </a:solidFill>
              <a:latin typeface="Arial"/>
              <a:ea typeface="Arial"/>
              <a:cs typeface="Arial"/>
              <a:sym typeface="Arial"/>
            </a:endParaRPr>
          </a:p>
        </p:txBody>
      </p:sp>
      <p:sp>
        <p:nvSpPr>
          <p:cNvPr id="559" name="Google Shape;559;g16121d0f3e2_0_5"/>
          <p:cNvSpPr txBox="1"/>
          <p:nvPr/>
        </p:nvSpPr>
        <p:spPr>
          <a:xfrm>
            <a:off x="7773175" y="2808150"/>
            <a:ext cx="3615000" cy="2272800"/>
          </a:xfrm>
          <a:prstGeom prst="rect">
            <a:avLst/>
          </a:prstGeom>
          <a:noFill/>
          <a:ln>
            <a:noFill/>
          </a:ln>
        </p:spPr>
        <p:txBody>
          <a:bodyPr anchorCtr="0" anchor="t" bIns="91425" lIns="91425" spcFirstLastPara="1" rIns="91425" wrap="square" tIns="91425">
            <a:spAutoFit/>
          </a:bodyPr>
          <a:lstStyle/>
          <a:p>
            <a:pPr indent="-209550" lvl="0" marL="285750" rtl="0" algn="l">
              <a:spcBef>
                <a:spcPts val="1000"/>
              </a:spcBef>
              <a:spcAft>
                <a:spcPts val="0"/>
              </a:spcAft>
              <a:buClr>
                <a:schemeClr val="dk2"/>
              </a:buClr>
              <a:buSzPts val="1500"/>
              <a:buChar char="●"/>
            </a:pPr>
            <a:r>
              <a:rPr lang="en-US" sz="1500">
                <a:solidFill>
                  <a:schemeClr val="dk2"/>
                </a:solidFill>
              </a:rPr>
              <a:t>Most current EV Charging Stations overlap with gas stations in city areas but not along rural routes</a:t>
            </a:r>
            <a:endParaRPr sz="1500">
              <a:solidFill>
                <a:schemeClr val="dk2"/>
              </a:solidFill>
            </a:endParaRPr>
          </a:p>
          <a:p>
            <a:pPr indent="-209550" lvl="0" marL="285750" rtl="0" algn="l">
              <a:spcBef>
                <a:spcPts val="1000"/>
              </a:spcBef>
              <a:spcAft>
                <a:spcPts val="0"/>
              </a:spcAft>
              <a:buClr>
                <a:schemeClr val="dk2"/>
              </a:buClr>
              <a:buSzPts val="1500"/>
              <a:buChar char="●"/>
            </a:pPr>
            <a:r>
              <a:rPr lang="en-US" sz="1500">
                <a:solidFill>
                  <a:schemeClr val="dk2"/>
                </a:solidFill>
              </a:rPr>
              <a:t>Our proposed EV charging station areas shows gas station presence, which indicates that e-grid can reach those areas</a:t>
            </a:r>
            <a:endParaRPr sz="1500">
              <a:solidFill>
                <a:schemeClr val="dk2"/>
              </a:solidFill>
            </a:endParaRPr>
          </a:p>
          <a:p>
            <a:pPr indent="0" lvl="0" marL="0" rtl="0" algn="l">
              <a:spcBef>
                <a:spcPts val="1000"/>
              </a:spcBef>
              <a:spcAft>
                <a:spcPts val="0"/>
              </a:spcAft>
              <a:buNone/>
            </a:pPr>
            <a:r>
              <a:t/>
            </a:r>
            <a:endParaRPr/>
          </a:p>
        </p:txBody>
      </p:sp>
      <p:grpSp>
        <p:nvGrpSpPr>
          <p:cNvPr id="560" name="Google Shape;560;g16121d0f3e2_0_5"/>
          <p:cNvGrpSpPr/>
          <p:nvPr/>
        </p:nvGrpSpPr>
        <p:grpSpPr>
          <a:xfrm>
            <a:off x="1225640" y="1761138"/>
            <a:ext cx="8600859" cy="4273304"/>
            <a:chOff x="633675" y="1165375"/>
            <a:chExt cx="9822817" cy="4883776"/>
          </a:xfrm>
        </p:grpSpPr>
        <p:grpSp>
          <p:nvGrpSpPr>
            <p:cNvPr id="561" name="Google Shape;561;g16121d0f3e2_0_5"/>
            <p:cNvGrpSpPr/>
            <p:nvPr/>
          </p:nvGrpSpPr>
          <p:grpSpPr>
            <a:xfrm>
              <a:off x="7906023" y="1165375"/>
              <a:ext cx="2550469" cy="728011"/>
              <a:chOff x="9576875" y="834754"/>
              <a:chExt cx="2855109" cy="801068"/>
            </a:xfrm>
          </p:grpSpPr>
          <p:sp>
            <p:nvSpPr>
              <p:cNvPr id="562" name="Google Shape;562;g16121d0f3e2_0_5"/>
              <p:cNvSpPr txBox="1"/>
              <p:nvPr/>
            </p:nvSpPr>
            <p:spPr>
              <a:xfrm>
                <a:off x="9576884" y="834754"/>
                <a:ext cx="2855100" cy="5031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chemeClr val="dk2"/>
                    </a:solidFill>
                  </a:rPr>
                  <a:t>: EV charging stations</a:t>
                </a:r>
                <a:endParaRPr>
                  <a:solidFill>
                    <a:schemeClr val="dk2"/>
                  </a:solidFill>
                </a:endParaRPr>
              </a:p>
            </p:txBody>
          </p:sp>
          <p:sp>
            <p:nvSpPr>
              <p:cNvPr id="563" name="Google Shape;563;g16121d0f3e2_0_5"/>
              <p:cNvSpPr txBox="1"/>
              <p:nvPr/>
            </p:nvSpPr>
            <p:spPr>
              <a:xfrm>
                <a:off x="9576875" y="1132722"/>
                <a:ext cx="2855100" cy="5031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F0000"/>
                  </a:buClr>
                  <a:buSzPts val="1400"/>
                  <a:buChar char="●"/>
                </a:pPr>
                <a:r>
                  <a:rPr lang="en-US">
                    <a:solidFill>
                      <a:schemeClr val="dk2"/>
                    </a:solidFill>
                  </a:rPr>
                  <a:t>: Current gas stations</a:t>
                </a:r>
                <a:endParaRPr>
                  <a:solidFill>
                    <a:schemeClr val="accent1"/>
                  </a:solidFill>
                </a:endParaRPr>
              </a:p>
            </p:txBody>
          </p:sp>
        </p:grpSp>
        <p:pic>
          <p:nvPicPr>
            <p:cNvPr id="564" name="Google Shape;564;g16121d0f3e2_0_5"/>
            <p:cNvPicPr preferRelativeResize="0"/>
            <p:nvPr/>
          </p:nvPicPr>
          <p:blipFill rotWithShape="1">
            <a:blip r:embed="rId3">
              <a:alphaModFix/>
            </a:blip>
            <a:srcRect b="0" l="0" r="0" t="7817"/>
            <a:stretch/>
          </p:blipFill>
          <p:spPr>
            <a:xfrm>
              <a:off x="633675" y="1165375"/>
              <a:ext cx="7272349" cy="4883776"/>
            </a:xfrm>
            <a:prstGeom prst="rect">
              <a:avLst/>
            </a:prstGeom>
            <a:noFill/>
            <a:ln>
              <a:noFill/>
            </a:ln>
          </p:spPr>
        </p:pic>
        <p:sp>
          <p:nvSpPr>
            <p:cNvPr id="565" name="Google Shape;565;g16121d0f3e2_0_5"/>
            <p:cNvSpPr/>
            <p:nvPr/>
          </p:nvSpPr>
          <p:spPr>
            <a:xfrm>
              <a:off x="5240909" y="2194114"/>
              <a:ext cx="1532400" cy="14892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566" name="Google Shape;566;g16121d0f3e2_0_5"/>
          <p:cNvSpPr txBox="1"/>
          <p:nvPr/>
        </p:nvSpPr>
        <p:spPr>
          <a:xfrm>
            <a:off x="1225650" y="1114650"/>
            <a:ext cx="10305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Gas chargers and convenience stores in gas stations need to be powered by electricities, so the location of gas stations tells the electricity </a:t>
            </a:r>
            <a:r>
              <a:rPr lang="en-US" sz="1500">
                <a:solidFill>
                  <a:schemeClr val="dk2"/>
                </a:solidFill>
              </a:rPr>
              <a:t>accessibility</a:t>
            </a:r>
            <a:endParaRPr sz="1300">
              <a:solidFill>
                <a:schemeClr val="dk2"/>
              </a:solidFill>
            </a:endParaRPr>
          </a:p>
        </p:txBody>
      </p:sp>
      <p:sp>
        <p:nvSpPr>
          <p:cNvPr id="567" name="Google Shape;567;g16121d0f3e2_0_5"/>
          <p:cNvSpPr/>
          <p:nvPr/>
        </p:nvSpPr>
        <p:spPr>
          <a:xfrm>
            <a:off x="5302525" y="4301150"/>
            <a:ext cx="1068900" cy="103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68" name="Google Shape;568;g16121d0f3e2_0_5"/>
          <p:cNvSpPr/>
          <p:nvPr/>
        </p:nvSpPr>
        <p:spPr>
          <a:xfrm>
            <a:off x="1963300" y="4390925"/>
            <a:ext cx="1068900" cy="1038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1594ededcb6_0_26"/>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Next Steps</a:t>
            </a:r>
            <a:endParaRPr sz="3000"/>
          </a:p>
        </p:txBody>
      </p:sp>
      <p:sp>
        <p:nvSpPr>
          <p:cNvPr id="574" name="Google Shape;574;g1594ededcb6_0_26"/>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5</a:t>
            </a:r>
            <a:endParaRPr b="0" i="0" sz="2500" u="none" cap="none" strike="noStrike">
              <a:solidFill>
                <a:schemeClr val="lt2"/>
              </a:solidFill>
              <a:latin typeface="Arial"/>
              <a:ea typeface="Arial"/>
              <a:cs typeface="Arial"/>
              <a:sym typeface="Arial"/>
            </a:endParaRPr>
          </a:p>
        </p:txBody>
      </p:sp>
      <p:sp>
        <p:nvSpPr>
          <p:cNvPr id="575" name="Google Shape;575;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sz="2000">
              <a:solidFill>
                <a:schemeClr val="dk2"/>
              </a:solidFill>
            </a:endParaRPr>
          </a:p>
          <a:p>
            <a:pPr indent="-317500" lvl="2" marL="570150" rtl="0" algn="l">
              <a:lnSpc>
                <a:spcPct val="100000"/>
              </a:lnSpc>
              <a:spcBef>
                <a:spcPts val="600"/>
              </a:spcBef>
              <a:spcAft>
                <a:spcPts val="0"/>
              </a:spcAft>
              <a:buSzPts val="2000"/>
              <a:buFont typeface="Arial"/>
              <a:buChar char="•"/>
            </a:pPr>
            <a:r>
              <a:rPr lang="en-US" sz="2000">
                <a:solidFill>
                  <a:schemeClr val="dk2"/>
                </a:solidFill>
              </a:rPr>
              <a:t>Finish up EDA for selected dataset</a:t>
            </a:r>
            <a:endParaRPr sz="2000">
              <a:solidFill>
                <a:schemeClr val="dk2"/>
              </a:solidFill>
            </a:endParaRPr>
          </a:p>
          <a:p>
            <a:pPr indent="-317500" lvl="2" marL="570150" rtl="0" algn="l">
              <a:lnSpc>
                <a:spcPct val="100000"/>
              </a:lnSpc>
              <a:spcBef>
                <a:spcPts val="600"/>
              </a:spcBef>
              <a:spcAft>
                <a:spcPts val="0"/>
              </a:spcAft>
              <a:buClr>
                <a:schemeClr val="dk2"/>
              </a:buClr>
              <a:buSzPts val="2000"/>
              <a:buChar char="•"/>
            </a:pPr>
            <a:r>
              <a:rPr lang="en-US" sz="2000">
                <a:solidFill>
                  <a:schemeClr val="dk2"/>
                </a:solidFill>
              </a:rPr>
              <a:t>Consider metrics for feature engineering (data pre-processing for modeling)</a:t>
            </a:r>
            <a:endParaRPr sz="2000">
              <a:solidFill>
                <a:schemeClr val="dk2"/>
              </a:solidFill>
            </a:endParaRPr>
          </a:p>
          <a:p>
            <a:pPr indent="-317500" lvl="2" marL="570150" rtl="0" algn="l">
              <a:lnSpc>
                <a:spcPct val="100000"/>
              </a:lnSpc>
              <a:spcBef>
                <a:spcPts val="600"/>
              </a:spcBef>
              <a:spcAft>
                <a:spcPts val="0"/>
              </a:spcAft>
              <a:buClr>
                <a:schemeClr val="dk2"/>
              </a:buClr>
              <a:buSzPts val="2000"/>
              <a:buChar char="•"/>
            </a:pPr>
            <a:r>
              <a:rPr lang="en-US" sz="2000">
                <a:solidFill>
                  <a:schemeClr val="dk2"/>
                </a:solidFill>
              </a:rPr>
              <a:t>Searching for potential models/algorithms</a:t>
            </a:r>
            <a:endParaRPr sz="2000">
              <a:solidFill>
                <a:schemeClr val="dk2"/>
              </a:solidFill>
            </a:endParaRPr>
          </a:p>
          <a:p>
            <a:pPr indent="-355600" lvl="3" marL="1028700" rtl="0" algn="l">
              <a:lnSpc>
                <a:spcPct val="100000"/>
              </a:lnSpc>
              <a:spcBef>
                <a:spcPts val="600"/>
              </a:spcBef>
              <a:spcAft>
                <a:spcPts val="0"/>
              </a:spcAft>
              <a:buClr>
                <a:schemeClr val="dk2"/>
              </a:buClr>
              <a:buSzPts val="2000"/>
              <a:buChar char="-"/>
            </a:pPr>
            <a:r>
              <a:rPr lang="en-US" sz="2000">
                <a:solidFill>
                  <a:schemeClr val="dk2"/>
                </a:solidFill>
              </a:rPr>
              <a:t>Start building quantitative objective functions</a:t>
            </a:r>
            <a:endParaRPr sz="20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998400" y="5188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grpSp>
        <p:nvGrpSpPr>
          <p:cNvPr id="203" name="Google Shape;203;p2"/>
          <p:cNvGrpSpPr/>
          <p:nvPr/>
        </p:nvGrpSpPr>
        <p:grpSpPr>
          <a:xfrm>
            <a:off x="1431437" y="1132277"/>
            <a:ext cx="8395425" cy="4878872"/>
            <a:chOff x="1431437" y="1208477"/>
            <a:chExt cx="8395425" cy="4878872"/>
          </a:xfrm>
        </p:grpSpPr>
        <p:sp>
          <p:nvSpPr>
            <p:cNvPr id="204" name="Google Shape;204;p2"/>
            <p:cNvSpPr/>
            <p:nvPr/>
          </p:nvSpPr>
          <p:spPr>
            <a:xfrm rot="10800000">
              <a:off x="1874462" y="1220035"/>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
            <p:cNvSpPr txBox="1"/>
            <p:nvPr/>
          </p:nvSpPr>
          <p:spPr>
            <a:xfrm>
              <a:off x="2077861" y="1219910"/>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cap="none" strike="noStrike">
                  <a:solidFill>
                    <a:schemeClr val="lt1"/>
                  </a:solidFill>
                  <a:uFill>
                    <a:noFill/>
                  </a:uFill>
                  <a:hlinkClick action="ppaction://hlinksldjump" r:id="rId3">
                    <a:extLst>
                      <a:ext uri="{A12FA001-AC4F-418D-AE19-62706E023703}">
                        <ahyp:hlinkClr val="tx"/>
                      </a:ext>
                    </a:extLst>
                  </a:hlinkClick>
                </a:rPr>
                <a:t>From Last Wee</a:t>
              </a:r>
              <a:r>
                <a:rPr b="1" lang="en-US" sz="2400">
                  <a:solidFill>
                    <a:schemeClr val="lt1"/>
                  </a:solidFill>
                  <a:uFill>
                    <a:noFill/>
                  </a:uFill>
                  <a:hlinkClick action="ppaction://hlinksldjump" r:id="rId4">
                    <a:extLst>
                      <a:ext uri="{A12FA001-AC4F-418D-AE19-62706E023703}">
                        <ahyp:hlinkClr val="tx"/>
                      </a:ext>
                    </a:extLst>
                  </a:hlinkClick>
                </a:rPr>
                <a:t>k</a:t>
              </a:r>
              <a:endParaRPr b="1" i="0" sz="1400" cap="none" strike="noStrike">
                <a:solidFill>
                  <a:schemeClr val="lt1"/>
                </a:solidFill>
              </a:endParaRPr>
            </a:p>
          </p:txBody>
        </p:sp>
        <p:sp>
          <p:nvSpPr>
            <p:cNvPr id="206" name="Google Shape;206;p2"/>
            <p:cNvSpPr/>
            <p:nvPr/>
          </p:nvSpPr>
          <p:spPr>
            <a:xfrm>
              <a:off x="1431437" y="1208477"/>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2"/>
                  </a:solidFill>
                  <a:latin typeface="Arial"/>
                  <a:ea typeface="Arial"/>
                  <a:cs typeface="Arial"/>
                  <a:sym typeface="Arial"/>
                </a:rPr>
                <a:t>1</a:t>
              </a:r>
              <a:endParaRPr b="0" i="0" sz="3000" u="none" cap="none" strike="noStrike">
                <a:solidFill>
                  <a:schemeClr val="lt2"/>
                </a:solidFill>
                <a:latin typeface="Arial"/>
                <a:ea typeface="Arial"/>
                <a:cs typeface="Arial"/>
                <a:sym typeface="Arial"/>
              </a:endParaRPr>
            </a:p>
          </p:txBody>
        </p:sp>
        <p:sp>
          <p:nvSpPr>
            <p:cNvPr id="207" name="Google Shape;207;p2"/>
            <p:cNvSpPr/>
            <p:nvPr/>
          </p:nvSpPr>
          <p:spPr>
            <a:xfrm rot="10800000">
              <a:off x="1837882" y="2225009"/>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
            <p:cNvSpPr txBox="1"/>
            <p:nvPr/>
          </p:nvSpPr>
          <p:spPr>
            <a:xfrm>
              <a:off x="2041281" y="2224884"/>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uFill>
                    <a:noFill/>
                  </a:uFill>
                  <a:hlinkClick action="ppaction://hlinksldjump" r:id="rId5">
                    <a:extLst>
                      <a:ext uri="{A12FA001-AC4F-418D-AE19-62706E023703}">
                        <ahyp:hlinkClr val="tx"/>
                      </a:ext>
                    </a:extLst>
                  </a:hlinkClick>
                </a:rPr>
                <a:t>EDA: </a:t>
              </a:r>
              <a:r>
                <a:rPr b="1" lang="en-US" sz="2400">
                  <a:solidFill>
                    <a:schemeClr val="lt1"/>
                  </a:solidFill>
                  <a:uFill>
                    <a:noFill/>
                  </a:uFill>
                  <a:hlinkClick action="ppaction://hlinksldjump" r:id="rId6">
                    <a:extLst>
                      <a:ext uri="{A12FA001-AC4F-418D-AE19-62706E023703}">
                        <ahyp:hlinkClr val="tx"/>
                      </a:ext>
                    </a:extLst>
                  </a:hlinkClick>
                </a:rPr>
                <a:t>Government perspective</a:t>
              </a:r>
              <a:endParaRPr b="1" i="0" sz="2800" cap="none" strike="noStrike">
                <a:solidFill>
                  <a:schemeClr val="lt1"/>
                </a:solidFill>
              </a:endParaRPr>
            </a:p>
          </p:txBody>
        </p:sp>
        <p:sp>
          <p:nvSpPr>
            <p:cNvPr id="209" name="Google Shape;209;p2"/>
            <p:cNvSpPr/>
            <p:nvPr/>
          </p:nvSpPr>
          <p:spPr>
            <a:xfrm rot="10800000">
              <a:off x="1837882" y="3241417"/>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p:nvPr/>
          </p:nvSpPr>
          <p:spPr>
            <a:xfrm>
              <a:off x="1431437" y="3241292"/>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3000" u="none" cap="none" strike="noStrike">
                  <a:solidFill>
                    <a:schemeClr val="lt2"/>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11" name="Google Shape;211;p2"/>
            <p:cNvSpPr/>
            <p:nvPr/>
          </p:nvSpPr>
          <p:spPr>
            <a:xfrm rot="10800000">
              <a:off x="1837882" y="4257824"/>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
            <p:cNvSpPr txBox="1"/>
            <p:nvPr/>
          </p:nvSpPr>
          <p:spPr>
            <a:xfrm>
              <a:off x="2041281" y="4257699"/>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uFill>
                    <a:noFill/>
                  </a:uFill>
                  <a:hlinkClick action="ppaction://hlinksldjump" r:id="rId7">
                    <a:extLst>
                      <a:ext uri="{A12FA001-AC4F-418D-AE19-62706E023703}">
                        <ahyp:hlinkClr val="tx"/>
                      </a:ext>
                    </a:extLst>
                  </a:hlinkClick>
                </a:rPr>
                <a:t>EDA: Existing infrastructure</a:t>
              </a:r>
              <a:r>
                <a:rPr b="1" lang="en-US" sz="2400">
                  <a:solidFill>
                    <a:schemeClr val="lt1"/>
                  </a:solidFill>
                  <a:uFill>
                    <a:noFill/>
                  </a:uFill>
                  <a:hlinkClick action="ppaction://hlinksldjump" r:id="rId8">
                    <a:extLst>
                      <a:ext uri="{A12FA001-AC4F-418D-AE19-62706E023703}">
                        <ahyp:hlinkClr val="tx"/>
                      </a:ext>
                    </a:extLst>
                  </a:hlinkClick>
                </a:rPr>
                <a:t> perspective</a:t>
              </a:r>
              <a:endParaRPr b="1" sz="2400">
                <a:solidFill>
                  <a:schemeClr val="lt1"/>
                </a:solidFill>
              </a:endParaRPr>
            </a:p>
          </p:txBody>
        </p:sp>
        <p:sp>
          <p:nvSpPr>
            <p:cNvPr id="213" name="Google Shape;213;p2"/>
            <p:cNvSpPr/>
            <p:nvPr/>
          </p:nvSpPr>
          <p:spPr>
            <a:xfrm>
              <a:off x="1431437" y="4257699"/>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3000">
                  <a:solidFill>
                    <a:schemeClr val="lt2"/>
                  </a:solidFill>
                </a:rPr>
                <a:t>4</a:t>
              </a:r>
              <a:endParaRPr b="0" i="0" sz="1400" u="none" cap="none" strike="noStrike">
                <a:solidFill>
                  <a:srgbClr val="000000"/>
                </a:solidFill>
                <a:latin typeface="Arial"/>
                <a:ea typeface="Arial"/>
                <a:cs typeface="Arial"/>
                <a:sym typeface="Arial"/>
              </a:endParaRPr>
            </a:p>
          </p:txBody>
        </p:sp>
        <p:sp>
          <p:nvSpPr>
            <p:cNvPr id="214" name="Google Shape;214;p2"/>
            <p:cNvSpPr txBox="1"/>
            <p:nvPr/>
          </p:nvSpPr>
          <p:spPr>
            <a:xfrm>
              <a:off x="2041281" y="3241292"/>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uFill>
                    <a:noFill/>
                  </a:uFill>
                  <a:hlinkClick action="ppaction://hlinksldjump" r:id="rId9">
                    <a:extLst>
                      <a:ext uri="{A12FA001-AC4F-418D-AE19-62706E023703}">
                        <ahyp:hlinkClr val="tx"/>
                      </a:ext>
                    </a:extLst>
                  </a:hlinkClick>
                </a:rPr>
                <a:t>EDA: Long distance </a:t>
              </a:r>
              <a:r>
                <a:rPr b="1" lang="en-US" sz="2400">
                  <a:solidFill>
                    <a:schemeClr val="lt1"/>
                  </a:solidFill>
                  <a:uFill>
                    <a:noFill/>
                  </a:uFill>
                  <a:hlinkClick action="ppaction://hlinksldjump" r:id="rId10">
                    <a:extLst>
                      <a:ext uri="{A12FA001-AC4F-418D-AE19-62706E023703}">
                        <ahyp:hlinkClr val="tx"/>
                      </a:ext>
                    </a:extLst>
                  </a:hlinkClick>
                </a:rPr>
                <a:t>traveller perspective</a:t>
              </a:r>
              <a:endParaRPr b="1" i="0" sz="1400" cap="none" strike="noStrike">
                <a:solidFill>
                  <a:schemeClr val="lt1"/>
                </a:solidFill>
              </a:endParaRPr>
            </a:p>
          </p:txBody>
        </p:sp>
        <p:sp>
          <p:nvSpPr>
            <p:cNvPr id="215" name="Google Shape;215;p2"/>
            <p:cNvSpPr/>
            <p:nvPr/>
          </p:nvSpPr>
          <p:spPr>
            <a:xfrm>
              <a:off x="1431437" y="2222052"/>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chemeClr val="lt2"/>
                  </a:solidFill>
                  <a:latin typeface="Arial"/>
                  <a:ea typeface="Arial"/>
                  <a:cs typeface="Arial"/>
                  <a:sym typeface="Arial"/>
                </a:rPr>
                <a:t>2</a:t>
              </a:r>
              <a:endParaRPr b="0" i="0" sz="3000" u="none" cap="none" strike="noStrike">
                <a:solidFill>
                  <a:schemeClr val="lt2"/>
                </a:solidFill>
                <a:latin typeface="Arial"/>
                <a:ea typeface="Arial"/>
                <a:cs typeface="Arial"/>
                <a:sym typeface="Arial"/>
              </a:endParaRPr>
            </a:p>
          </p:txBody>
        </p:sp>
        <p:sp>
          <p:nvSpPr>
            <p:cNvPr id="216" name="Google Shape;216;p2"/>
            <p:cNvSpPr/>
            <p:nvPr/>
          </p:nvSpPr>
          <p:spPr>
            <a:xfrm rot="10800000">
              <a:off x="1837882" y="5274349"/>
              <a:ext cx="7952400" cy="8130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
            <p:cNvSpPr txBox="1"/>
            <p:nvPr/>
          </p:nvSpPr>
          <p:spPr>
            <a:xfrm>
              <a:off x="2041281" y="5274224"/>
              <a:ext cx="7749000" cy="8130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cap="none" strike="noStrike">
                  <a:solidFill>
                    <a:schemeClr val="lt1"/>
                  </a:solidFill>
                  <a:uFill>
                    <a:noFill/>
                  </a:uFill>
                  <a:hlinkClick action="ppaction://hlinksldjump" r:id="rId11">
                    <a:extLst>
                      <a:ext uri="{A12FA001-AC4F-418D-AE19-62706E023703}">
                        <ahyp:hlinkClr val="tx"/>
                      </a:ext>
                    </a:extLst>
                  </a:hlinkClick>
                </a:rPr>
                <a:t>Next Steps</a:t>
              </a:r>
              <a:endParaRPr b="1" i="0" sz="1400" cap="none" strike="noStrike">
                <a:solidFill>
                  <a:schemeClr val="lt1"/>
                </a:solidFill>
              </a:endParaRPr>
            </a:p>
          </p:txBody>
        </p:sp>
        <p:sp>
          <p:nvSpPr>
            <p:cNvPr id="218" name="Google Shape;218;p2"/>
            <p:cNvSpPr/>
            <p:nvPr/>
          </p:nvSpPr>
          <p:spPr>
            <a:xfrm>
              <a:off x="1431437" y="5274224"/>
              <a:ext cx="813000" cy="8130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US" sz="3000">
                  <a:solidFill>
                    <a:schemeClr val="lt2"/>
                  </a:solidFill>
                </a:rPr>
                <a:t>5</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5e61bf9a41_0_18"/>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1</a:t>
            </a:r>
            <a:endParaRPr b="0" i="0" sz="2500" u="none" cap="none" strike="noStrike">
              <a:solidFill>
                <a:schemeClr val="lt2"/>
              </a:solidFill>
              <a:latin typeface="Arial"/>
              <a:ea typeface="Arial"/>
              <a:cs typeface="Arial"/>
              <a:sym typeface="Arial"/>
            </a:endParaRPr>
          </a:p>
        </p:txBody>
      </p:sp>
      <p:sp>
        <p:nvSpPr>
          <p:cNvPr id="586" name="Google Shape;586;g15e61bf9a41_0_18"/>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B. Population of each census tract</a:t>
            </a:r>
            <a:endParaRPr sz="3000"/>
          </a:p>
        </p:txBody>
      </p:sp>
      <p:pic>
        <p:nvPicPr>
          <p:cNvPr id="587" name="Google Shape;587;g15e61bf9a41_0_18"/>
          <p:cNvPicPr preferRelativeResize="0"/>
          <p:nvPr/>
        </p:nvPicPr>
        <p:blipFill>
          <a:blip r:embed="rId3">
            <a:alphaModFix/>
          </a:blip>
          <a:stretch>
            <a:fillRect/>
          </a:stretch>
        </p:blipFill>
        <p:spPr>
          <a:xfrm>
            <a:off x="2839500" y="1201999"/>
            <a:ext cx="6807299" cy="4879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g15d8e4263d0_2_148"/>
          <p:cNvPicPr preferRelativeResize="0"/>
          <p:nvPr/>
        </p:nvPicPr>
        <p:blipFill>
          <a:blip r:embed="rId3">
            <a:alphaModFix/>
          </a:blip>
          <a:stretch>
            <a:fillRect/>
          </a:stretch>
        </p:blipFill>
        <p:spPr>
          <a:xfrm>
            <a:off x="813557" y="965142"/>
            <a:ext cx="6310158" cy="4911267"/>
          </a:xfrm>
          <a:prstGeom prst="rect">
            <a:avLst/>
          </a:prstGeom>
          <a:noFill/>
          <a:ln>
            <a:noFill/>
          </a:ln>
        </p:spPr>
      </p:pic>
      <p:sp>
        <p:nvSpPr>
          <p:cNvPr id="594" name="Google Shape;594;g15d8e4263d0_2_148"/>
          <p:cNvSpPr txBox="1"/>
          <p:nvPr/>
        </p:nvSpPr>
        <p:spPr>
          <a:xfrm>
            <a:off x="2834161" y="3905277"/>
            <a:ext cx="1640803" cy="40012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solidFill>
                  <a:schemeClr val="dk2"/>
                </a:solidFill>
              </a:rPr>
              <a:t>I-5</a:t>
            </a:r>
            <a:endParaRPr b="1">
              <a:solidFill>
                <a:schemeClr val="dk2"/>
              </a:solidFill>
            </a:endParaRPr>
          </a:p>
        </p:txBody>
      </p:sp>
      <p:sp>
        <p:nvSpPr>
          <p:cNvPr id="595" name="Google Shape;595;g15d8e4263d0_2_148"/>
          <p:cNvSpPr txBox="1"/>
          <p:nvPr/>
        </p:nvSpPr>
        <p:spPr>
          <a:xfrm>
            <a:off x="5630055" y="3742997"/>
            <a:ext cx="1640803" cy="40012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I-90</a:t>
            </a:r>
            <a:endParaRPr b="1">
              <a:solidFill>
                <a:schemeClr val="dk2"/>
              </a:solidFill>
            </a:endParaRPr>
          </a:p>
        </p:txBody>
      </p:sp>
      <p:cxnSp>
        <p:nvCxnSpPr>
          <p:cNvPr id="596" name="Google Shape;596;g15d8e4263d0_2_148"/>
          <p:cNvCxnSpPr/>
          <p:nvPr/>
        </p:nvCxnSpPr>
        <p:spPr>
          <a:xfrm flipH="1">
            <a:off x="2534422" y="4148073"/>
            <a:ext cx="362956" cy="180737"/>
          </a:xfrm>
          <a:prstGeom prst="straightConnector1">
            <a:avLst/>
          </a:prstGeom>
          <a:noFill/>
          <a:ln cap="flat" cmpd="sng" w="19050">
            <a:solidFill>
              <a:schemeClr val="dk2"/>
            </a:solidFill>
            <a:prstDash val="solid"/>
            <a:round/>
            <a:headEnd len="med" w="med" type="none"/>
            <a:tailEnd len="med" w="med" type="none"/>
          </a:ln>
        </p:spPr>
      </p:cxnSp>
      <p:cxnSp>
        <p:nvCxnSpPr>
          <p:cNvPr id="597" name="Google Shape;597;g15d8e4263d0_2_148"/>
          <p:cNvCxnSpPr/>
          <p:nvPr/>
        </p:nvCxnSpPr>
        <p:spPr>
          <a:xfrm rot="10800000">
            <a:off x="4960944" y="3743012"/>
            <a:ext cx="669111" cy="162280"/>
          </a:xfrm>
          <a:prstGeom prst="straightConnector1">
            <a:avLst/>
          </a:prstGeom>
          <a:noFill/>
          <a:ln cap="flat" cmpd="sng" w="19050">
            <a:solidFill>
              <a:schemeClr val="dk2"/>
            </a:solidFill>
            <a:prstDash val="solid"/>
            <a:round/>
            <a:headEnd len="med" w="med" type="none"/>
            <a:tailEnd len="med" w="med" type="none"/>
          </a:ln>
        </p:spPr>
      </p:cxnSp>
      <p:cxnSp>
        <p:nvCxnSpPr>
          <p:cNvPr id="598" name="Google Shape;598;g15d8e4263d0_2_148"/>
          <p:cNvCxnSpPr/>
          <p:nvPr/>
        </p:nvCxnSpPr>
        <p:spPr>
          <a:xfrm flipH="1" rot="10800000">
            <a:off x="4190973" y="4591818"/>
            <a:ext cx="193981" cy="406744"/>
          </a:xfrm>
          <a:prstGeom prst="straightConnector1">
            <a:avLst/>
          </a:prstGeom>
          <a:noFill/>
          <a:ln cap="flat" cmpd="sng" w="19050">
            <a:solidFill>
              <a:schemeClr val="dk2"/>
            </a:solidFill>
            <a:prstDash val="solid"/>
            <a:round/>
            <a:headEnd len="med" w="med" type="none"/>
            <a:tailEnd len="med" w="med" type="none"/>
          </a:ln>
        </p:spPr>
      </p:cxnSp>
      <p:sp>
        <p:nvSpPr>
          <p:cNvPr id="599" name="Google Shape;599;g15d8e4263d0_2_148"/>
          <p:cNvSpPr txBox="1"/>
          <p:nvPr/>
        </p:nvSpPr>
        <p:spPr>
          <a:xfrm>
            <a:off x="3868624" y="4986592"/>
            <a:ext cx="1640803" cy="40012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I-82</a:t>
            </a:r>
            <a:endParaRPr b="1">
              <a:solidFill>
                <a:schemeClr val="dk2"/>
              </a:solidFill>
            </a:endParaRPr>
          </a:p>
        </p:txBody>
      </p:sp>
      <p:sp>
        <p:nvSpPr>
          <p:cNvPr id="600" name="Google Shape;600;g15d8e4263d0_2_148"/>
          <p:cNvSpPr txBox="1"/>
          <p:nvPr/>
        </p:nvSpPr>
        <p:spPr>
          <a:xfrm>
            <a:off x="4960944" y="2121824"/>
            <a:ext cx="1640803" cy="40012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I-2</a:t>
            </a:r>
            <a:endParaRPr b="1">
              <a:solidFill>
                <a:schemeClr val="dk2"/>
              </a:solidFill>
            </a:endParaRPr>
          </a:p>
        </p:txBody>
      </p:sp>
      <p:cxnSp>
        <p:nvCxnSpPr>
          <p:cNvPr id="601" name="Google Shape;601;g15d8e4263d0_2_148"/>
          <p:cNvCxnSpPr/>
          <p:nvPr/>
        </p:nvCxnSpPr>
        <p:spPr>
          <a:xfrm rot="10800000">
            <a:off x="5188501" y="2441752"/>
            <a:ext cx="213987" cy="282423"/>
          </a:xfrm>
          <a:prstGeom prst="straightConnector1">
            <a:avLst/>
          </a:prstGeom>
          <a:noFill/>
          <a:ln cap="flat" cmpd="sng" w="19050">
            <a:solidFill>
              <a:schemeClr val="dk2"/>
            </a:solidFill>
            <a:prstDash val="solid"/>
            <a:round/>
            <a:headEnd len="med" w="med" type="none"/>
            <a:tailEnd len="med" w="med" type="none"/>
          </a:ln>
        </p:spPr>
      </p:cxnSp>
      <p:grpSp>
        <p:nvGrpSpPr>
          <p:cNvPr id="602" name="Google Shape;602;g15d8e4263d0_2_148"/>
          <p:cNvGrpSpPr/>
          <p:nvPr/>
        </p:nvGrpSpPr>
        <p:grpSpPr>
          <a:xfrm>
            <a:off x="7059978" y="965142"/>
            <a:ext cx="2550569" cy="670963"/>
            <a:chOff x="9576875" y="834754"/>
            <a:chExt cx="2855109" cy="738368"/>
          </a:xfrm>
        </p:grpSpPr>
        <p:sp>
          <p:nvSpPr>
            <p:cNvPr id="603" name="Google Shape;603;g15d8e4263d0_2_148"/>
            <p:cNvSpPr txBox="1"/>
            <p:nvPr/>
          </p:nvSpPr>
          <p:spPr>
            <a:xfrm>
              <a:off x="9576884" y="834754"/>
              <a:ext cx="2855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dk2"/>
                </a:buClr>
                <a:buSzPts val="1400"/>
                <a:buChar char="●"/>
              </a:pPr>
              <a:r>
                <a:rPr lang="en-US">
                  <a:solidFill>
                    <a:schemeClr val="dk2"/>
                  </a:solidFill>
                </a:rPr>
                <a:t>: EV charging stations</a:t>
              </a:r>
              <a:endParaRPr>
                <a:solidFill>
                  <a:schemeClr val="dk2"/>
                </a:solidFill>
              </a:endParaRPr>
            </a:p>
          </p:txBody>
        </p:sp>
        <p:sp>
          <p:nvSpPr>
            <p:cNvPr id="604" name="Google Shape;604;g15d8e4263d0_2_148"/>
            <p:cNvSpPr txBox="1"/>
            <p:nvPr/>
          </p:nvSpPr>
          <p:spPr>
            <a:xfrm>
              <a:off x="9576875" y="1132722"/>
              <a:ext cx="2855100" cy="4404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F68D2E"/>
                </a:buClr>
                <a:buSzPts val="1400"/>
                <a:buChar char="●"/>
              </a:pPr>
              <a:r>
                <a:rPr lang="en-US">
                  <a:solidFill>
                    <a:schemeClr val="dk2"/>
                  </a:solidFill>
                </a:rPr>
                <a:t>: Tourism locations</a:t>
              </a:r>
              <a:r>
                <a:rPr lang="en-US">
                  <a:solidFill>
                    <a:schemeClr val="accent1"/>
                  </a:solidFill>
                </a:rPr>
                <a:t> </a:t>
              </a:r>
              <a:endParaRPr>
                <a:solidFill>
                  <a:schemeClr val="accent1"/>
                </a:solidFill>
              </a:endParaRPr>
            </a:p>
          </p:txBody>
        </p:sp>
      </p:grpSp>
      <p:sp>
        <p:nvSpPr>
          <p:cNvPr id="605" name="Google Shape;605;g15d8e4263d0_2_148"/>
          <p:cNvSpPr/>
          <p:nvPr/>
        </p:nvSpPr>
        <p:spPr>
          <a:xfrm>
            <a:off x="1599157" y="3878865"/>
            <a:ext cx="1142499" cy="1110164"/>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06" name="Google Shape;606;g15d8e4263d0_2_148"/>
          <p:cNvSpPr/>
          <p:nvPr/>
        </p:nvSpPr>
        <p:spPr>
          <a:xfrm>
            <a:off x="4281960" y="3591144"/>
            <a:ext cx="1142499" cy="1110164"/>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07" name="Google Shape;607;g15d8e4263d0_2_148"/>
          <p:cNvSpPr/>
          <p:nvPr/>
        </p:nvSpPr>
        <p:spPr>
          <a:xfrm>
            <a:off x="4855898" y="1838321"/>
            <a:ext cx="1532471" cy="1489011"/>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08" name="Google Shape;608;g15d8e4263d0_2_148"/>
          <p:cNvSpPr txBox="1"/>
          <p:nvPr>
            <p:ph type="title"/>
          </p:nvPr>
        </p:nvSpPr>
        <p:spPr>
          <a:xfrm>
            <a:off x="1208175" y="128399"/>
            <a:ext cx="101952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B. Opportunities exist to build </a:t>
            </a:r>
            <a:r>
              <a:rPr lang="en-US" sz="2700"/>
              <a:t>EV chargers in tourism locations</a:t>
            </a:r>
            <a:endParaRPr sz="2700"/>
          </a:p>
        </p:txBody>
      </p:sp>
      <p:sp>
        <p:nvSpPr>
          <p:cNvPr id="609" name="Google Shape;609;g15d8e4263d0_2_148"/>
          <p:cNvSpPr/>
          <p:nvPr/>
        </p:nvSpPr>
        <p:spPr>
          <a:xfrm>
            <a:off x="457204" y="3429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sp>
        <p:nvSpPr>
          <p:cNvPr id="610" name="Google Shape;610;g15d8e4263d0_2_148"/>
          <p:cNvSpPr txBox="1"/>
          <p:nvPr/>
        </p:nvSpPr>
        <p:spPr>
          <a:xfrm>
            <a:off x="7392900" y="1954425"/>
            <a:ext cx="4137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2"/>
                </a:solidFill>
              </a:rPr>
              <a:t>Tourism locations</a:t>
            </a:r>
            <a:r>
              <a:rPr b="1" lang="en-US" sz="1500">
                <a:solidFill>
                  <a:schemeClr val="dk2"/>
                </a:solidFill>
              </a:rPr>
              <a:t>¹</a:t>
            </a:r>
            <a:r>
              <a:rPr b="1" lang="en-US" sz="1500">
                <a:solidFill>
                  <a:schemeClr val="dk2"/>
                </a:solidFill>
              </a:rPr>
              <a:t> </a:t>
            </a:r>
            <a:r>
              <a:rPr b="1" lang="en-US" sz="1500">
                <a:solidFill>
                  <a:schemeClr val="dk2"/>
                </a:solidFill>
              </a:rPr>
              <a:t>are</a:t>
            </a:r>
            <a:r>
              <a:rPr b="1" lang="en-US" sz="1500">
                <a:solidFill>
                  <a:schemeClr val="dk2"/>
                </a:solidFill>
              </a:rPr>
              <a:t> </a:t>
            </a:r>
            <a:r>
              <a:rPr b="1" lang="en-US" sz="1500">
                <a:solidFill>
                  <a:schemeClr val="dk2"/>
                </a:solidFill>
              </a:rPr>
              <a:t>potential locations for EV charging stations</a:t>
            </a:r>
            <a:r>
              <a:rPr lang="en-US" sz="1500">
                <a:solidFill>
                  <a:schemeClr val="dk2"/>
                </a:solidFill>
              </a:rPr>
              <a:t> because it…</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shows where people may be willing to spend their time for several hours</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is reachable from electricity</a:t>
            </a:r>
            <a:endParaRPr sz="1500">
              <a:solidFill>
                <a:schemeClr val="dk2"/>
              </a:solidFill>
            </a:endParaRPr>
          </a:p>
          <a:p>
            <a:pPr indent="-323850" lvl="0" marL="457200" rtl="0" algn="l">
              <a:spcBef>
                <a:spcPts val="1000"/>
              </a:spcBef>
              <a:spcAft>
                <a:spcPts val="0"/>
              </a:spcAft>
              <a:buClr>
                <a:schemeClr val="dk2"/>
              </a:buClr>
              <a:buSzPts val="1500"/>
              <a:buAutoNum type="arabicPeriod"/>
            </a:pPr>
            <a:r>
              <a:rPr lang="en-US" sz="1500">
                <a:solidFill>
                  <a:schemeClr val="dk2"/>
                </a:solidFill>
              </a:rPr>
              <a:t>may be located in rural area between two cities</a:t>
            </a:r>
            <a:endParaRPr sz="1500">
              <a:solidFill>
                <a:schemeClr val="dk2"/>
              </a:solidFill>
            </a:endParaRPr>
          </a:p>
        </p:txBody>
      </p:sp>
      <p:sp>
        <p:nvSpPr>
          <p:cNvPr id="611" name="Google Shape;611;g15d8e4263d0_2_148"/>
          <p:cNvSpPr txBox="1"/>
          <p:nvPr/>
        </p:nvSpPr>
        <p:spPr>
          <a:xfrm>
            <a:off x="661200" y="5874925"/>
            <a:ext cx="10869600" cy="338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1000">
                <a:solidFill>
                  <a:schemeClr val="dk2"/>
                </a:solidFill>
              </a:rPr>
              <a:t>1. </a:t>
            </a:r>
            <a:r>
              <a:rPr lang="en-US" sz="1000">
                <a:solidFill>
                  <a:schemeClr val="dk2"/>
                </a:solidFill>
              </a:rPr>
              <a:t>Tourism</a:t>
            </a:r>
            <a:r>
              <a:rPr lang="en-US" sz="1000">
                <a:solidFill>
                  <a:schemeClr val="dk2"/>
                </a:solidFill>
              </a:rPr>
              <a:t> locations include tourist attractions, artworks and entertainments (e.g. theaters, casino, community center, etc.)</a:t>
            </a:r>
            <a:endParaRPr sz="1000">
              <a:solidFill>
                <a:schemeClr val="dk2"/>
              </a:solidFill>
            </a:endParaRPr>
          </a:p>
        </p:txBody>
      </p:sp>
      <p:sp>
        <p:nvSpPr>
          <p:cNvPr id="612" name="Google Shape;612;g15d8e4263d0_2_148"/>
          <p:cNvSpPr/>
          <p:nvPr/>
        </p:nvSpPr>
        <p:spPr>
          <a:xfrm>
            <a:off x="7392900" y="4406201"/>
            <a:ext cx="3822600" cy="1232400"/>
          </a:xfrm>
          <a:prstGeom prst="wedgeRectCallout">
            <a:avLst>
              <a:gd fmla="val -78745" name="adj1"/>
              <a:gd fmla="val -4672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1000"/>
              </a:spcBef>
              <a:spcAft>
                <a:spcPts val="0"/>
              </a:spcAft>
              <a:buNone/>
            </a:pPr>
            <a:r>
              <a:rPr lang="en-US" sz="1600">
                <a:solidFill>
                  <a:schemeClr val="lt1"/>
                </a:solidFill>
              </a:rPr>
              <a:t>Some tourism locations without current EV charging stations are along major routes with higher traffic identified previously</a:t>
            </a:r>
            <a:endParaRPr sz="1600">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g15d8e4263d0_0_218"/>
          <p:cNvPicPr preferRelativeResize="0"/>
          <p:nvPr/>
        </p:nvPicPr>
        <p:blipFill>
          <a:blip r:embed="rId3">
            <a:alphaModFix/>
          </a:blip>
          <a:stretch>
            <a:fillRect/>
          </a:stretch>
        </p:blipFill>
        <p:spPr>
          <a:xfrm>
            <a:off x="524000" y="1293563"/>
            <a:ext cx="4725449" cy="3570025"/>
          </a:xfrm>
          <a:prstGeom prst="rect">
            <a:avLst/>
          </a:prstGeom>
          <a:noFill/>
          <a:ln>
            <a:noFill/>
          </a:ln>
        </p:spPr>
      </p:pic>
      <p:sp>
        <p:nvSpPr>
          <p:cNvPr id="619" name="Google Shape;619;g15d8e4263d0_0_218"/>
          <p:cNvSpPr/>
          <p:nvPr/>
        </p:nvSpPr>
        <p:spPr>
          <a:xfrm>
            <a:off x="5699350" y="1221300"/>
            <a:ext cx="5764500" cy="47286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15d8e4263d0_0_218"/>
          <p:cNvSpPr txBox="1"/>
          <p:nvPr>
            <p:ph type="title"/>
          </p:nvPr>
        </p:nvSpPr>
        <p:spPr>
          <a:xfrm>
            <a:off x="1208175" y="204600"/>
            <a:ext cx="111927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A. Remaining 45% of highway traffics are crowded around major cities </a:t>
            </a:r>
            <a:endParaRPr sz="2700"/>
          </a:p>
        </p:txBody>
      </p:sp>
      <p:sp>
        <p:nvSpPr>
          <p:cNvPr id="621" name="Google Shape;621;g15d8e4263d0_0_218"/>
          <p:cNvSpPr/>
          <p:nvPr/>
        </p:nvSpPr>
        <p:spPr>
          <a:xfrm>
            <a:off x="457204" y="4191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pic>
        <p:nvPicPr>
          <p:cNvPr id="622" name="Google Shape;622;g15d8e4263d0_0_218"/>
          <p:cNvPicPr preferRelativeResize="0"/>
          <p:nvPr/>
        </p:nvPicPr>
        <p:blipFill>
          <a:blip r:embed="rId4">
            <a:alphaModFix/>
          </a:blip>
          <a:stretch>
            <a:fillRect/>
          </a:stretch>
        </p:blipFill>
        <p:spPr>
          <a:xfrm>
            <a:off x="5769100" y="1292849"/>
            <a:ext cx="5624999" cy="4585499"/>
          </a:xfrm>
          <a:prstGeom prst="rect">
            <a:avLst/>
          </a:prstGeom>
          <a:noFill/>
          <a:ln>
            <a:noFill/>
          </a:ln>
        </p:spPr>
      </p:pic>
      <p:sp>
        <p:nvSpPr>
          <p:cNvPr id="623" name="Google Shape;623;g15d8e4263d0_0_218"/>
          <p:cNvSpPr/>
          <p:nvPr/>
        </p:nvSpPr>
        <p:spPr>
          <a:xfrm>
            <a:off x="6039625" y="1806825"/>
            <a:ext cx="1178400" cy="1178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15d8e4263d0_0_218"/>
          <p:cNvSpPr/>
          <p:nvPr/>
        </p:nvSpPr>
        <p:spPr>
          <a:xfrm>
            <a:off x="7115825" y="4458250"/>
            <a:ext cx="1178400" cy="1178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15d8e4263d0_0_218"/>
          <p:cNvSpPr/>
          <p:nvPr/>
        </p:nvSpPr>
        <p:spPr>
          <a:xfrm>
            <a:off x="7495450" y="1424625"/>
            <a:ext cx="2016600" cy="19428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15d8e4263d0_0_218"/>
          <p:cNvSpPr txBox="1"/>
          <p:nvPr/>
        </p:nvSpPr>
        <p:spPr>
          <a:xfrm>
            <a:off x="540482" y="4990150"/>
            <a:ext cx="4778100" cy="646500"/>
          </a:xfrm>
          <a:prstGeom prst="rect">
            <a:avLst/>
          </a:prstGeom>
          <a:noFill/>
          <a:ln>
            <a:noFill/>
          </a:ln>
        </p:spPr>
        <p:txBody>
          <a:bodyPr anchorCtr="0" anchor="t" bIns="91425" lIns="91425" spcFirstLastPara="1" rIns="91425" wrap="square" tIns="91425">
            <a:spAutoFit/>
          </a:bodyPr>
          <a:lstStyle/>
          <a:p>
            <a:pPr indent="-209550" lvl="0" marL="228600" rtl="0" algn="l">
              <a:spcBef>
                <a:spcPts val="0"/>
              </a:spcBef>
              <a:spcAft>
                <a:spcPts val="0"/>
              </a:spcAft>
              <a:buClr>
                <a:schemeClr val="dk2"/>
              </a:buClr>
              <a:buSzPts val="1500"/>
              <a:buChar char="●"/>
            </a:pPr>
            <a:r>
              <a:rPr lang="en-US" sz="1500">
                <a:solidFill>
                  <a:schemeClr val="dk2"/>
                </a:solidFill>
              </a:rPr>
              <a:t>Highway traffic in large cities sometimes implies daily commute (?)</a:t>
            </a:r>
            <a:endParaRPr b="1" sz="1500">
              <a:solidFill>
                <a:schemeClr val="dk2"/>
              </a:solidFill>
            </a:endParaRPr>
          </a:p>
        </p:txBody>
      </p:sp>
      <p:cxnSp>
        <p:nvCxnSpPr>
          <p:cNvPr id="627" name="Google Shape;627;g15d8e4263d0_0_218"/>
          <p:cNvCxnSpPr/>
          <p:nvPr/>
        </p:nvCxnSpPr>
        <p:spPr>
          <a:xfrm flipH="1" rot="10800000">
            <a:off x="2328245" y="1292855"/>
            <a:ext cx="3371100" cy="1675800"/>
          </a:xfrm>
          <a:prstGeom prst="straightConnector1">
            <a:avLst/>
          </a:prstGeom>
          <a:noFill/>
          <a:ln cap="flat" cmpd="sng" w="19050">
            <a:solidFill>
              <a:schemeClr val="accent3"/>
            </a:solidFill>
            <a:prstDash val="solid"/>
            <a:round/>
            <a:headEnd len="med" w="med" type="none"/>
            <a:tailEnd len="med" w="med" type="none"/>
          </a:ln>
        </p:spPr>
      </p:cxnSp>
      <p:cxnSp>
        <p:nvCxnSpPr>
          <p:cNvPr id="628" name="Google Shape;628;g15d8e4263d0_0_218"/>
          <p:cNvCxnSpPr>
            <a:stCxn id="629" idx="5"/>
          </p:cNvCxnSpPr>
          <p:nvPr/>
        </p:nvCxnSpPr>
        <p:spPr>
          <a:xfrm>
            <a:off x="2343845" y="3503033"/>
            <a:ext cx="3355500" cy="2396100"/>
          </a:xfrm>
          <a:prstGeom prst="straightConnector1">
            <a:avLst/>
          </a:prstGeom>
          <a:noFill/>
          <a:ln cap="flat" cmpd="sng" w="19050">
            <a:solidFill>
              <a:schemeClr val="accent3"/>
            </a:solidFill>
            <a:prstDash val="solid"/>
            <a:round/>
            <a:headEnd len="med" w="med" type="none"/>
            <a:tailEnd len="med" w="med" type="none"/>
          </a:ln>
        </p:spPr>
      </p:cxnSp>
      <p:sp>
        <p:nvSpPr>
          <p:cNvPr id="630" name="Google Shape;630;g15d8e4263d0_0_218"/>
          <p:cNvSpPr/>
          <p:nvPr/>
        </p:nvSpPr>
        <p:spPr>
          <a:xfrm>
            <a:off x="-3609600" y="4038400"/>
            <a:ext cx="533400" cy="533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15d8e4263d0_0_218"/>
          <p:cNvSpPr/>
          <p:nvPr/>
        </p:nvSpPr>
        <p:spPr>
          <a:xfrm>
            <a:off x="1702400" y="2861588"/>
            <a:ext cx="751500" cy="7515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15d8e4263d0_0_218"/>
          <p:cNvSpPr/>
          <p:nvPr/>
        </p:nvSpPr>
        <p:spPr>
          <a:xfrm>
            <a:off x="3561475" y="3826913"/>
            <a:ext cx="533400" cy="533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5d8e4263d0_0_218"/>
          <p:cNvSpPr/>
          <p:nvPr/>
        </p:nvSpPr>
        <p:spPr>
          <a:xfrm>
            <a:off x="4512425" y="2711063"/>
            <a:ext cx="533400" cy="533400"/>
          </a:xfrm>
          <a:prstGeom prst="ellipse">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15d8e4263d0_2_319"/>
          <p:cNvSpPr txBox="1"/>
          <p:nvPr>
            <p:ph type="title"/>
          </p:nvPr>
        </p:nvSpPr>
        <p:spPr>
          <a:xfrm>
            <a:off x="1208175" y="128400"/>
            <a:ext cx="106446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C. Crime rate by city</a:t>
            </a:r>
            <a:endParaRPr sz="2700"/>
          </a:p>
        </p:txBody>
      </p:sp>
      <p:sp>
        <p:nvSpPr>
          <p:cNvPr id="639" name="Google Shape;639;g15d8e4263d0_2_319"/>
          <p:cNvSpPr/>
          <p:nvPr/>
        </p:nvSpPr>
        <p:spPr>
          <a:xfrm>
            <a:off x="457204" y="3429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2</a:t>
            </a:r>
            <a:endParaRPr b="0" i="0" sz="2500" u="none" cap="none" strike="noStrike">
              <a:solidFill>
                <a:schemeClr val="lt2"/>
              </a:solidFill>
              <a:latin typeface="Arial"/>
              <a:ea typeface="Arial"/>
              <a:cs typeface="Arial"/>
              <a:sym typeface="Arial"/>
            </a:endParaRPr>
          </a:p>
        </p:txBody>
      </p:sp>
      <p:sp>
        <p:nvSpPr>
          <p:cNvPr id="640" name="Google Shape;640;g15d8e4263d0_2_319"/>
          <p:cNvSpPr txBox="1"/>
          <p:nvPr/>
        </p:nvSpPr>
        <p:spPr>
          <a:xfrm>
            <a:off x="9707775" y="588909"/>
            <a:ext cx="2145000" cy="4002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chemeClr val="accent1"/>
              </a:buClr>
              <a:buSzPts val="1400"/>
              <a:buChar char="●"/>
            </a:pPr>
            <a:r>
              <a:rPr lang="en-US">
                <a:solidFill>
                  <a:schemeClr val="dk2"/>
                </a:solidFill>
              </a:rPr>
              <a:t>: EV charging stations</a:t>
            </a:r>
            <a:endParaRPr>
              <a:solidFill>
                <a:schemeClr val="dk2"/>
              </a:solidFill>
            </a:endParaRPr>
          </a:p>
        </p:txBody>
      </p:sp>
      <p:pic>
        <p:nvPicPr>
          <p:cNvPr id="641" name="Google Shape;641;g15d8e4263d0_2_319"/>
          <p:cNvPicPr preferRelativeResize="0"/>
          <p:nvPr/>
        </p:nvPicPr>
        <p:blipFill>
          <a:blip r:embed="rId3">
            <a:alphaModFix/>
          </a:blip>
          <a:stretch>
            <a:fillRect/>
          </a:stretch>
        </p:blipFill>
        <p:spPr>
          <a:xfrm>
            <a:off x="347600" y="1280275"/>
            <a:ext cx="5714976" cy="4297461"/>
          </a:xfrm>
          <a:prstGeom prst="rect">
            <a:avLst/>
          </a:prstGeom>
          <a:noFill/>
          <a:ln>
            <a:noFill/>
          </a:ln>
        </p:spPr>
      </p:pic>
      <p:pic>
        <p:nvPicPr>
          <p:cNvPr id="642" name="Google Shape;642;g15d8e4263d0_2_319"/>
          <p:cNvPicPr preferRelativeResize="0"/>
          <p:nvPr/>
        </p:nvPicPr>
        <p:blipFill>
          <a:blip r:embed="rId4">
            <a:alphaModFix/>
          </a:blip>
          <a:stretch>
            <a:fillRect/>
          </a:stretch>
        </p:blipFill>
        <p:spPr>
          <a:xfrm>
            <a:off x="6137800" y="1282509"/>
            <a:ext cx="5714975" cy="4292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161df0eec01_0_11"/>
          <p:cNvSpPr txBox="1"/>
          <p:nvPr>
            <p:ph type="title"/>
          </p:nvPr>
        </p:nvSpPr>
        <p:spPr>
          <a:xfrm>
            <a:off x="1208175" y="128400"/>
            <a:ext cx="106446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Commute Perspective</a:t>
            </a:r>
            <a:endParaRPr sz="2700"/>
          </a:p>
        </p:txBody>
      </p:sp>
      <p:sp>
        <p:nvSpPr>
          <p:cNvPr id="649" name="Google Shape;649;g161df0eec01_0_11"/>
          <p:cNvSpPr/>
          <p:nvPr/>
        </p:nvSpPr>
        <p:spPr>
          <a:xfrm>
            <a:off x="457204" y="3429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t/>
            </a:r>
            <a:endParaRPr b="0" i="0" sz="2500" u="none" cap="none" strike="noStrike">
              <a:solidFill>
                <a:schemeClr val="lt2"/>
              </a:solidFill>
              <a:latin typeface="Arial"/>
              <a:ea typeface="Arial"/>
              <a:cs typeface="Arial"/>
              <a:sym typeface="Arial"/>
            </a:endParaRPr>
          </a:p>
        </p:txBody>
      </p:sp>
      <p:sp>
        <p:nvSpPr>
          <p:cNvPr id="650" name="Google Shape;650;g161df0eec01_0_11"/>
          <p:cNvSpPr txBox="1"/>
          <p:nvPr/>
        </p:nvSpPr>
        <p:spPr>
          <a:xfrm>
            <a:off x="9707775" y="588909"/>
            <a:ext cx="21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pic>
        <p:nvPicPr>
          <p:cNvPr id="651" name="Google Shape;651;g161df0eec01_0_11"/>
          <p:cNvPicPr preferRelativeResize="0"/>
          <p:nvPr/>
        </p:nvPicPr>
        <p:blipFill>
          <a:blip r:embed="rId3">
            <a:alphaModFix/>
          </a:blip>
          <a:stretch>
            <a:fillRect/>
          </a:stretch>
        </p:blipFill>
        <p:spPr>
          <a:xfrm>
            <a:off x="299088" y="2286450"/>
            <a:ext cx="5554425" cy="3643750"/>
          </a:xfrm>
          <a:prstGeom prst="rect">
            <a:avLst/>
          </a:prstGeom>
          <a:noFill/>
          <a:ln>
            <a:noFill/>
          </a:ln>
        </p:spPr>
      </p:pic>
      <p:sp>
        <p:nvSpPr>
          <p:cNvPr id="652" name="Google Shape;652;g161df0eec01_0_11"/>
          <p:cNvSpPr txBox="1"/>
          <p:nvPr/>
        </p:nvSpPr>
        <p:spPr>
          <a:xfrm>
            <a:off x="299100" y="989100"/>
            <a:ext cx="5922300" cy="140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200">
                <a:solidFill>
                  <a:schemeClr val="dk2"/>
                </a:solidFill>
              </a:rPr>
              <a:t>Travel time to work by County</a:t>
            </a:r>
            <a:endParaRPr sz="2200">
              <a:solidFill>
                <a:schemeClr val="dk2"/>
              </a:solidFill>
            </a:endParaRPr>
          </a:p>
          <a:p>
            <a:pPr indent="-368300" lvl="0" marL="914400" rtl="0" algn="l">
              <a:lnSpc>
                <a:spcPct val="90000"/>
              </a:lnSpc>
              <a:spcBef>
                <a:spcPts val="0"/>
              </a:spcBef>
              <a:spcAft>
                <a:spcPts val="0"/>
              </a:spcAft>
              <a:buClr>
                <a:schemeClr val="dk2"/>
              </a:buClr>
              <a:buSzPts val="2200"/>
              <a:buChar char="●"/>
            </a:pPr>
            <a:r>
              <a:rPr lang="en-US" sz="2200">
                <a:solidFill>
                  <a:schemeClr val="dk2"/>
                </a:solidFill>
              </a:rPr>
              <a:t>Too much missing data</a:t>
            </a:r>
            <a:endParaRPr sz="2200">
              <a:solidFill>
                <a:schemeClr val="dk2"/>
              </a:solidFill>
            </a:endParaRPr>
          </a:p>
          <a:p>
            <a:pPr indent="-368300" lvl="0" marL="914400" rtl="0" algn="l">
              <a:lnSpc>
                <a:spcPct val="90000"/>
              </a:lnSpc>
              <a:spcBef>
                <a:spcPts val="0"/>
              </a:spcBef>
              <a:spcAft>
                <a:spcPts val="0"/>
              </a:spcAft>
              <a:buClr>
                <a:schemeClr val="dk2"/>
              </a:buClr>
              <a:buSzPts val="2200"/>
              <a:buChar char="●"/>
            </a:pPr>
            <a:r>
              <a:rPr lang="en-US" sz="2200">
                <a:solidFill>
                  <a:schemeClr val="dk2"/>
                </a:solidFill>
              </a:rPr>
              <a:t>Does not give useful commute information about rural area</a:t>
            </a:r>
            <a:endParaRPr sz="2200">
              <a:solidFill>
                <a:schemeClr val="dk2"/>
              </a:solidFill>
            </a:endParaRPr>
          </a:p>
        </p:txBody>
      </p:sp>
      <p:sp>
        <p:nvSpPr>
          <p:cNvPr id="653" name="Google Shape;653;g161df0eec01_0_11"/>
          <p:cNvSpPr txBox="1"/>
          <p:nvPr/>
        </p:nvSpPr>
        <p:spPr>
          <a:xfrm>
            <a:off x="6985325" y="1090800"/>
            <a:ext cx="5085600" cy="140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200">
                <a:solidFill>
                  <a:schemeClr val="dk2"/>
                </a:solidFill>
              </a:rPr>
              <a:t>Daytime VS N</a:t>
            </a:r>
            <a:r>
              <a:rPr lang="en-US" sz="2200">
                <a:solidFill>
                  <a:schemeClr val="dk2"/>
                </a:solidFill>
              </a:rPr>
              <a:t>ighttime</a:t>
            </a:r>
            <a:r>
              <a:rPr lang="en-US" sz="2200">
                <a:solidFill>
                  <a:schemeClr val="dk2"/>
                </a:solidFill>
              </a:rPr>
              <a:t> population</a:t>
            </a:r>
            <a:endParaRPr sz="2200">
              <a:solidFill>
                <a:schemeClr val="dk2"/>
              </a:solidFill>
            </a:endParaRPr>
          </a:p>
          <a:p>
            <a:pPr indent="-368300" lvl="0" marL="914400" rtl="0" algn="l">
              <a:lnSpc>
                <a:spcPct val="90000"/>
              </a:lnSpc>
              <a:spcBef>
                <a:spcPts val="0"/>
              </a:spcBef>
              <a:spcAft>
                <a:spcPts val="0"/>
              </a:spcAft>
              <a:buClr>
                <a:schemeClr val="dk2"/>
              </a:buClr>
              <a:buSzPts val="2200"/>
              <a:buChar char="●"/>
            </a:pPr>
            <a:r>
              <a:rPr lang="en-US" sz="2200">
                <a:solidFill>
                  <a:schemeClr val="dk2"/>
                </a:solidFill>
              </a:rPr>
              <a:t>Cannot find recent data</a:t>
            </a:r>
            <a:endParaRPr sz="2200">
              <a:solidFill>
                <a:schemeClr val="dk2"/>
              </a:solidFill>
            </a:endParaRPr>
          </a:p>
          <a:p>
            <a:pPr indent="-368300" lvl="0" marL="914400" rtl="0" algn="l">
              <a:lnSpc>
                <a:spcPct val="90000"/>
              </a:lnSpc>
              <a:spcBef>
                <a:spcPts val="0"/>
              </a:spcBef>
              <a:spcAft>
                <a:spcPts val="0"/>
              </a:spcAft>
              <a:buClr>
                <a:schemeClr val="dk2"/>
              </a:buClr>
              <a:buSzPts val="2200"/>
              <a:buChar char="●"/>
            </a:pPr>
            <a:r>
              <a:rPr lang="en-US" sz="2200">
                <a:solidFill>
                  <a:schemeClr val="dk2"/>
                </a:solidFill>
              </a:rPr>
              <a:t>The most recent data can be found on ACS is in year 2018</a:t>
            </a:r>
            <a:endParaRPr sz="2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594ededcb6_0_34"/>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From Last Week</a:t>
            </a:r>
            <a:endParaRPr sz="3000"/>
          </a:p>
        </p:txBody>
      </p:sp>
      <p:sp>
        <p:nvSpPr>
          <p:cNvPr id="224" name="Google Shape;224;g1594ededcb6_0_34"/>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25" name="Google Shape;225;g1594ededcb6_0_34"/>
          <p:cNvSpPr txBox="1"/>
          <p:nvPr>
            <p:ph idx="4294967295" type="body"/>
          </p:nvPr>
        </p:nvSpPr>
        <p:spPr>
          <a:xfrm>
            <a:off x="1145550" y="1282350"/>
            <a:ext cx="10054200" cy="4293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600"/>
              </a:spcBef>
              <a:spcAft>
                <a:spcPts val="0"/>
              </a:spcAft>
              <a:buSzPts val="1500"/>
              <a:buNone/>
            </a:pPr>
            <a:r>
              <a:t/>
            </a:r>
            <a:endParaRPr sz="2000"/>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17500" lvl="2" marL="570150" rtl="0" algn="l">
              <a:lnSpc>
                <a:spcPct val="100000"/>
              </a:lnSpc>
              <a:spcBef>
                <a:spcPts val="600"/>
              </a:spcBef>
              <a:spcAft>
                <a:spcPts val="0"/>
              </a:spcAft>
              <a:buSzPts val="2000"/>
              <a:buFont typeface="Arial"/>
              <a:buChar char="•"/>
            </a:pPr>
            <a:r>
              <a:rPr lang="en-US" sz="2000">
                <a:solidFill>
                  <a:schemeClr val="dk2"/>
                </a:solidFill>
              </a:rPr>
              <a:t>Gather data &amp; perform </a:t>
            </a:r>
            <a:r>
              <a:rPr b="1" lang="en-US" sz="2000">
                <a:solidFill>
                  <a:schemeClr val="dk2"/>
                </a:solidFill>
              </a:rPr>
              <a:t>deep dive EDA</a:t>
            </a:r>
            <a:r>
              <a:rPr lang="en-US" sz="2000">
                <a:solidFill>
                  <a:schemeClr val="dk2"/>
                </a:solidFill>
              </a:rPr>
              <a:t> on 3 perspectives</a:t>
            </a:r>
            <a:endParaRPr sz="2000">
              <a:solidFill>
                <a:schemeClr val="dk2"/>
              </a:solidFill>
            </a:endParaRPr>
          </a:p>
          <a:p>
            <a:pPr indent="-355600" lvl="3" marL="971550" rtl="0" algn="l">
              <a:lnSpc>
                <a:spcPct val="100000"/>
              </a:lnSpc>
              <a:spcBef>
                <a:spcPts val="600"/>
              </a:spcBef>
              <a:spcAft>
                <a:spcPts val="0"/>
              </a:spcAft>
              <a:buClr>
                <a:schemeClr val="dk2"/>
              </a:buClr>
              <a:buSzPts val="2000"/>
              <a:buChar char="•"/>
            </a:pPr>
            <a:r>
              <a:rPr lang="en-US" sz="2000">
                <a:solidFill>
                  <a:schemeClr val="dk2"/>
                </a:solidFill>
              </a:rPr>
              <a:t>Government perspective</a:t>
            </a:r>
            <a:endParaRPr sz="2000">
              <a:solidFill>
                <a:schemeClr val="dk2"/>
              </a:solidFill>
            </a:endParaRPr>
          </a:p>
          <a:p>
            <a:pPr indent="-355600" lvl="3" marL="971550" rtl="0" algn="l">
              <a:lnSpc>
                <a:spcPct val="100000"/>
              </a:lnSpc>
              <a:spcBef>
                <a:spcPts val="600"/>
              </a:spcBef>
              <a:spcAft>
                <a:spcPts val="0"/>
              </a:spcAft>
              <a:buClr>
                <a:schemeClr val="dk2"/>
              </a:buClr>
              <a:buSzPts val="2000"/>
              <a:buChar char="•"/>
            </a:pPr>
            <a:r>
              <a:rPr lang="en-US" sz="2000">
                <a:solidFill>
                  <a:schemeClr val="dk2"/>
                </a:solidFill>
              </a:rPr>
              <a:t>Long-distance traveller perspective</a:t>
            </a:r>
            <a:endParaRPr sz="2000">
              <a:solidFill>
                <a:schemeClr val="dk2"/>
              </a:solidFill>
            </a:endParaRPr>
          </a:p>
          <a:p>
            <a:pPr indent="-355600" lvl="3" marL="971550" rtl="0" algn="l">
              <a:lnSpc>
                <a:spcPct val="100000"/>
              </a:lnSpc>
              <a:spcBef>
                <a:spcPts val="600"/>
              </a:spcBef>
              <a:spcAft>
                <a:spcPts val="0"/>
              </a:spcAft>
              <a:buClr>
                <a:schemeClr val="dk2"/>
              </a:buClr>
              <a:buSzPts val="2000"/>
              <a:buChar char="•"/>
            </a:pPr>
            <a:r>
              <a:rPr lang="en-US" sz="2000">
                <a:solidFill>
                  <a:schemeClr val="dk2"/>
                </a:solidFill>
              </a:rPr>
              <a:t>Existing infrastructure perspective</a:t>
            </a:r>
            <a:endParaRPr sz="2000">
              <a:solidFill>
                <a:schemeClr val="dk2"/>
              </a:solidFill>
            </a:endParaRPr>
          </a:p>
          <a:p>
            <a:pPr indent="-317500" lvl="2" marL="570150" rtl="0" algn="l">
              <a:lnSpc>
                <a:spcPct val="100000"/>
              </a:lnSpc>
              <a:spcBef>
                <a:spcPts val="600"/>
              </a:spcBef>
              <a:spcAft>
                <a:spcPts val="0"/>
              </a:spcAft>
              <a:buSzPts val="2000"/>
              <a:buFont typeface="Arial"/>
              <a:buChar char="•"/>
            </a:pPr>
            <a:r>
              <a:rPr lang="en-US" sz="2000">
                <a:solidFill>
                  <a:schemeClr val="dk2"/>
                </a:solidFill>
              </a:rPr>
              <a:t>Start to select models/algorithms if time remains</a:t>
            </a:r>
            <a:endParaRPr sz="20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1594ededcb6_0_3"/>
          <p:cNvPicPr preferRelativeResize="0"/>
          <p:nvPr/>
        </p:nvPicPr>
        <p:blipFill>
          <a:blip r:embed="rId3">
            <a:alphaModFix/>
          </a:blip>
          <a:stretch>
            <a:fillRect/>
          </a:stretch>
        </p:blipFill>
        <p:spPr>
          <a:xfrm>
            <a:off x="546813" y="1487475"/>
            <a:ext cx="11098373" cy="4243175"/>
          </a:xfrm>
          <a:prstGeom prst="rect">
            <a:avLst/>
          </a:prstGeom>
          <a:noFill/>
          <a:ln>
            <a:noFill/>
          </a:ln>
        </p:spPr>
      </p:pic>
      <p:sp>
        <p:nvSpPr>
          <p:cNvPr id="231" name="Google Shape;231;g1594ededcb6_0_3"/>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From Last Week: Timeline</a:t>
            </a:r>
            <a:endParaRPr sz="3000"/>
          </a:p>
        </p:txBody>
      </p:sp>
      <p:sp>
        <p:nvSpPr>
          <p:cNvPr id="232" name="Google Shape;232;g1594ededcb6_0_3"/>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33" name="Google Shape;233;g1594ededcb6_0_3"/>
          <p:cNvSpPr/>
          <p:nvPr/>
        </p:nvSpPr>
        <p:spPr>
          <a:xfrm>
            <a:off x="5245275" y="1765150"/>
            <a:ext cx="615000" cy="39654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34" name="Google Shape;234;g1594ededcb6_0_3"/>
          <p:cNvSpPr/>
          <p:nvPr/>
        </p:nvSpPr>
        <p:spPr>
          <a:xfrm>
            <a:off x="5347279" y="1156687"/>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35" name="Google Shape;235;g1594ededcb6_0_3"/>
          <p:cNvSpPr/>
          <p:nvPr/>
        </p:nvSpPr>
        <p:spPr>
          <a:xfrm>
            <a:off x="6441325"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36" name="Google Shape;236;g1594ededcb6_0_3"/>
          <p:cNvSpPr/>
          <p:nvPr/>
        </p:nvSpPr>
        <p:spPr>
          <a:xfrm>
            <a:off x="9333800"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37" name="Google Shape;237;g1594ededcb6_0_3"/>
          <p:cNvSpPr/>
          <p:nvPr/>
        </p:nvSpPr>
        <p:spPr>
          <a:xfrm>
            <a:off x="11030175" y="1729125"/>
            <a:ext cx="6150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5d8e4263d0_0_35"/>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EDA: Government perspective</a:t>
            </a:r>
            <a:endParaRPr sz="3000"/>
          </a:p>
        </p:txBody>
      </p:sp>
      <p:sp>
        <p:nvSpPr>
          <p:cNvPr id="243" name="Google Shape;243;g15d8e4263d0_0_35"/>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cxnSp>
        <p:nvCxnSpPr>
          <p:cNvPr id="244" name="Google Shape;244;g15d8e4263d0_0_35"/>
          <p:cNvCxnSpPr/>
          <p:nvPr/>
        </p:nvCxnSpPr>
        <p:spPr>
          <a:xfrm>
            <a:off x="6052288" y="2589350"/>
            <a:ext cx="0" cy="2254800"/>
          </a:xfrm>
          <a:prstGeom prst="straightConnector1">
            <a:avLst/>
          </a:prstGeom>
          <a:noFill/>
          <a:ln cap="flat" cmpd="sng" w="9525">
            <a:solidFill>
              <a:schemeClr val="dk2"/>
            </a:solidFill>
            <a:prstDash val="solid"/>
            <a:round/>
            <a:headEnd len="sm" w="sm" type="none"/>
            <a:tailEnd len="sm" w="sm" type="none"/>
          </a:ln>
        </p:spPr>
      </p:cxnSp>
      <p:sp>
        <p:nvSpPr>
          <p:cNvPr id="245" name="Google Shape;245;g15d8e4263d0_0_35"/>
          <p:cNvSpPr txBox="1"/>
          <p:nvPr>
            <p:ph idx="4294967295" type="body"/>
          </p:nvPr>
        </p:nvSpPr>
        <p:spPr>
          <a:xfrm>
            <a:off x="2546701" y="2579200"/>
            <a:ext cx="2348700" cy="42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SzPts val="1500"/>
              <a:buNone/>
            </a:pPr>
            <a:r>
              <a:rPr b="0" lang="en-US" sz="1800"/>
              <a:t>Funding sources</a:t>
            </a:r>
            <a:endParaRPr b="0" sz="1800"/>
          </a:p>
        </p:txBody>
      </p:sp>
      <p:sp>
        <p:nvSpPr>
          <p:cNvPr id="246" name="Google Shape;246;g15d8e4263d0_0_35"/>
          <p:cNvSpPr/>
          <p:nvPr/>
        </p:nvSpPr>
        <p:spPr>
          <a:xfrm>
            <a:off x="1984337" y="2579200"/>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2"/>
                </a:solidFill>
                <a:latin typeface="Arial"/>
                <a:ea typeface="Arial"/>
                <a:cs typeface="Arial"/>
                <a:sym typeface="Arial"/>
              </a:rPr>
              <a:t>A</a:t>
            </a:r>
            <a:endParaRPr b="0" i="0" sz="1600" u="none" cap="none" strike="noStrike">
              <a:solidFill>
                <a:schemeClr val="lt2"/>
              </a:solidFill>
              <a:latin typeface="Arial"/>
              <a:ea typeface="Arial"/>
              <a:cs typeface="Arial"/>
              <a:sym typeface="Arial"/>
            </a:endParaRPr>
          </a:p>
        </p:txBody>
      </p:sp>
      <p:sp>
        <p:nvSpPr>
          <p:cNvPr id="247" name="Google Shape;247;g15d8e4263d0_0_35"/>
          <p:cNvSpPr txBox="1"/>
          <p:nvPr>
            <p:ph idx="4294967295" type="body"/>
          </p:nvPr>
        </p:nvSpPr>
        <p:spPr>
          <a:xfrm>
            <a:off x="7320513" y="2578125"/>
            <a:ext cx="2348700" cy="42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SzPts val="1500"/>
              <a:buNone/>
            </a:pPr>
            <a:r>
              <a:rPr b="0" lang="en-US" sz="1800"/>
              <a:t>Natural Hazards</a:t>
            </a:r>
            <a:endParaRPr b="0" sz="1800">
              <a:solidFill>
                <a:schemeClr val="dk2"/>
              </a:solidFill>
            </a:endParaRPr>
          </a:p>
        </p:txBody>
      </p:sp>
      <p:sp>
        <p:nvSpPr>
          <p:cNvPr id="248" name="Google Shape;248;g15d8e4263d0_0_35"/>
          <p:cNvSpPr/>
          <p:nvPr/>
        </p:nvSpPr>
        <p:spPr>
          <a:xfrm>
            <a:off x="6758137" y="2578125"/>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2"/>
                </a:solidFill>
                <a:latin typeface="Arial"/>
                <a:ea typeface="Arial"/>
                <a:cs typeface="Arial"/>
                <a:sym typeface="Arial"/>
              </a:rPr>
              <a:t>B</a:t>
            </a:r>
            <a:endParaRPr b="0" i="0" sz="1600" u="none" cap="none" strike="noStrike">
              <a:solidFill>
                <a:schemeClr val="lt2"/>
              </a:solidFill>
              <a:latin typeface="Arial"/>
              <a:ea typeface="Arial"/>
              <a:cs typeface="Arial"/>
              <a:sym typeface="Arial"/>
            </a:endParaRPr>
          </a:p>
        </p:txBody>
      </p:sp>
      <p:pic>
        <p:nvPicPr>
          <p:cNvPr id="249" name="Google Shape;249;g15d8e4263d0_0_35"/>
          <p:cNvPicPr preferRelativeResize="0"/>
          <p:nvPr/>
        </p:nvPicPr>
        <p:blipFill>
          <a:blip r:embed="rId3">
            <a:alphaModFix/>
          </a:blip>
          <a:stretch>
            <a:fillRect/>
          </a:stretch>
        </p:blipFill>
        <p:spPr>
          <a:xfrm>
            <a:off x="1984325" y="3272413"/>
            <a:ext cx="3362149" cy="1882291"/>
          </a:xfrm>
          <a:prstGeom prst="rect">
            <a:avLst/>
          </a:prstGeom>
          <a:noFill/>
          <a:ln cap="flat" cmpd="sng" w="9525">
            <a:solidFill>
              <a:schemeClr val="dk2"/>
            </a:solidFill>
            <a:prstDash val="solid"/>
            <a:round/>
            <a:headEnd len="sm" w="sm" type="none"/>
            <a:tailEnd len="sm" w="sm" type="none"/>
          </a:ln>
        </p:spPr>
      </p:pic>
      <p:pic>
        <p:nvPicPr>
          <p:cNvPr id="250" name="Google Shape;250;g15d8e4263d0_0_35"/>
          <p:cNvPicPr preferRelativeResize="0"/>
          <p:nvPr/>
        </p:nvPicPr>
        <p:blipFill>
          <a:blip r:embed="rId4">
            <a:alphaModFix/>
          </a:blip>
          <a:stretch>
            <a:fillRect/>
          </a:stretch>
        </p:blipFill>
        <p:spPr>
          <a:xfrm>
            <a:off x="6758125" y="3270263"/>
            <a:ext cx="3362149" cy="1886603"/>
          </a:xfrm>
          <a:prstGeom prst="rect">
            <a:avLst/>
          </a:prstGeom>
          <a:noFill/>
          <a:ln cap="flat" cmpd="sng" w="9525">
            <a:solidFill>
              <a:schemeClr val="dk2"/>
            </a:solidFill>
            <a:prstDash val="solid"/>
            <a:round/>
            <a:headEnd len="sm" w="sm" type="none"/>
            <a:tailEnd len="sm" w="sm" type="none"/>
          </a:ln>
        </p:spPr>
      </p:pic>
      <p:sp>
        <p:nvSpPr>
          <p:cNvPr id="251" name="Google Shape;251;g15d8e4263d0_0_35"/>
          <p:cNvSpPr txBox="1"/>
          <p:nvPr/>
        </p:nvSpPr>
        <p:spPr>
          <a:xfrm>
            <a:off x="1145550" y="1431475"/>
            <a:ext cx="9636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Regarding government support, </a:t>
            </a:r>
            <a:r>
              <a:rPr b="1" lang="en-US" sz="1500">
                <a:solidFill>
                  <a:schemeClr val="dk2"/>
                </a:solidFill>
              </a:rPr>
              <a:t>fundings</a:t>
            </a:r>
            <a:r>
              <a:rPr lang="en-US" sz="1500">
                <a:solidFill>
                  <a:schemeClr val="dk2"/>
                </a:solidFill>
              </a:rPr>
              <a:t> provided by federal, state, or other organizations may affect the optimal decision on placing EV supplemental </a:t>
            </a:r>
            <a:r>
              <a:rPr lang="en-US" sz="1500">
                <a:solidFill>
                  <a:schemeClr val="dk2"/>
                </a:solidFill>
              </a:rPr>
              <a:t>equipment</a:t>
            </a:r>
            <a:r>
              <a:rPr lang="en-US" sz="1500">
                <a:solidFill>
                  <a:schemeClr val="dk2"/>
                </a:solidFill>
              </a:rPr>
              <a:t>. </a:t>
            </a:r>
            <a:r>
              <a:rPr b="1" lang="en-US" sz="1500">
                <a:solidFill>
                  <a:schemeClr val="dk2"/>
                </a:solidFill>
              </a:rPr>
              <a:t>Risk of natural hazards</a:t>
            </a:r>
            <a:r>
              <a:rPr lang="en-US" sz="1500">
                <a:solidFill>
                  <a:schemeClr val="dk2"/>
                </a:solidFill>
              </a:rPr>
              <a:t> and </a:t>
            </a:r>
            <a:r>
              <a:rPr b="1" lang="en-US" sz="1500">
                <a:solidFill>
                  <a:schemeClr val="dk2"/>
                </a:solidFill>
              </a:rPr>
              <a:t>expected property loss</a:t>
            </a:r>
            <a:r>
              <a:rPr lang="en-US" sz="1500">
                <a:solidFill>
                  <a:schemeClr val="dk2"/>
                </a:solidFill>
              </a:rPr>
              <a:t> in the area </a:t>
            </a:r>
            <a:r>
              <a:rPr lang="en-US" sz="1500">
                <a:solidFill>
                  <a:schemeClr val="dk2"/>
                </a:solidFill>
              </a:rPr>
              <a:t>are also major concerns.</a:t>
            </a:r>
            <a:endParaRPr sz="15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5d8e4263d0_2_177"/>
          <p:cNvSpPr txBox="1"/>
          <p:nvPr>
            <p:ph type="title"/>
          </p:nvPr>
        </p:nvSpPr>
        <p:spPr>
          <a:xfrm>
            <a:off x="1079400" y="5082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A. Funding sources</a:t>
            </a:r>
            <a:endParaRPr sz="3000"/>
          </a:p>
        </p:txBody>
      </p:sp>
      <p:sp>
        <p:nvSpPr>
          <p:cNvPr id="257" name="Google Shape;257;g15d8e4263d0_2_177"/>
          <p:cNvSpPr/>
          <p:nvPr/>
        </p:nvSpPr>
        <p:spPr>
          <a:xfrm>
            <a:off x="457204" y="4953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258" name="Google Shape;258;g15d8e4263d0_2_177"/>
          <p:cNvSpPr/>
          <p:nvPr>
            <p:ph idx="3" type="chart"/>
          </p:nvPr>
        </p:nvSpPr>
        <p:spPr>
          <a:xfrm>
            <a:off x="1003200" y="1253926"/>
            <a:ext cx="4968000" cy="45468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Char char="●"/>
            </a:pPr>
            <a:r>
              <a:rPr lang="en-US"/>
              <a:t>Federal</a:t>
            </a:r>
            <a:r>
              <a:rPr lang="en-US"/>
              <a:t>: National</a:t>
            </a:r>
            <a:r>
              <a:rPr lang="en-US"/>
              <a:t> Electric Vehicle Infrastructure Formula Program (NEVI Formula)</a:t>
            </a:r>
            <a:endParaRPr/>
          </a:p>
          <a:p>
            <a:pPr indent="-323850" lvl="1" marL="914400" rtl="0" algn="l">
              <a:spcBef>
                <a:spcPts val="0"/>
              </a:spcBef>
              <a:spcAft>
                <a:spcPts val="0"/>
              </a:spcAft>
              <a:buSzPts val="1500"/>
              <a:buChar char="○"/>
            </a:pPr>
            <a:r>
              <a:rPr lang="en-US"/>
              <a:t>$5 b</a:t>
            </a:r>
            <a:r>
              <a:rPr lang="en-US"/>
              <a:t>illions</a:t>
            </a:r>
            <a:r>
              <a:rPr lang="en-US"/>
              <a:t> total, $1 billion per year in 2022-2026</a:t>
            </a:r>
            <a:endParaRPr/>
          </a:p>
          <a:p>
            <a:pPr indent="-323850" lvl="1" marL="914400" rtl="0" algn="l">
              <a:spcBef>
                <a:spcPts val="0"/>
              </a:spcBef>
              <a:spcAft>
                <a:spcPts val="0"/>
              </a:spcAft>
              <a:buSzPts val="1500"/>
              <a:buChar char="○"/>
            </a:pPr>
            <a:r>
              <a:rPr lang="en-US"/>
              <a:t>~$71 millions for Washington state</a:t>
            </a:r>
            <a:endParaRPr/>
          </a:p>
          <a:p>
            <a:pPr indent="-323850" lvl="1" marL="914400" rtl="0" algn="l">
              <a:spcBef>
                <a:spcPts val="0"/>
              </a:spcBef>
              <a:spcAft>
                <a:spcPts val="0"/>
              </a:spcAft>
              <a:buSzPts val="1500"/>
              <a:buChar char="○"/>
            </a:pPr>
            <a:r>
              <a:rPr lang="en-US"/>
              <a:t>Requirements:</a:t>
            </a:r>
            <a:endParaRPr/>
          </a:p>
          <a:p>
            <a:pPr indent="-323850" lvl="2" marL="1371600" rtl="0" algn="l">
              <a:spcBef>
                <a:spcPts val="0"/>
              </a:spcBef>
              <a:spcAft>
                <a:spcPts val="0"/>
              </a:spcAft>
              <a:buSzPts val="1500"/>
              <a:buChar char="■"/>
            </a:pPr>
            <a:r>
              <a:rPr lang="en-US"/>
              <a:t>along designated alternative fuel corridors</a:t>
            </a:r>
            <a:endParaRPr/>
          </a:p>
          <a:p>
            <a:pPr indent="-323850" lvl="2" marL="1371600" rtl="0" algn="l">
              <a:spcBef>
                <a:spcPts val="0"/>
              </a:spcBef>
              <a:spcAft>
                <a:spcPts val="0"/>
              </a:spcAft>
              <a:buSzPts val="1500"/>
              <a:buChar char="■"/>
            </a:pPr>
            <a:r>
              <a:rPr lang="en-US"/>
              <a:t>if all designated AFC are fully built out, on any public road or in other publicly accessible locations.</a:t>
            </a:r>
            <a:endParaRPr/>
          </a:p>
          <a:p>
            <a:pPr indent="-323850" lvl="2" marL="1371600" rtl="0" algn="l">
              <a:spcBef>
                <a:spcPts val="0"/>
              </a:spcBef>
              <a:spcAft>
                <a:spcPts val="0"/>
              </a:spcAft>
              <a:buSzPts val="1500"/>
              <a:buChar char="■"/>
            </a:pPr>
            <a:r>
              <a:rPr lang="en-US"/>
              <a:t>Level 3 DC Fast Charge only</a:t>
            </a:r>
            <a:endParaRPr/>
          </a:p>
          <a:p>
            <a:pPr indent="-323850" lvl="0" marL="457200" rtl="0" algn="l">
              <a:spcBef>
                <a:spcPts val="0"/>
              </a:spcBef>
              <a:spcAft>
                <a:spcPts val="0"/>
              </a:spcAft>
              <a:buSzPts val="1500"/>
              <a:buChar char="●"/>
            </a:pPr>
            <a:r>
              <a:rPr lang="en-US"/>
              <a:t>State Fundings</a:t>
            </a:r>
            <a:endParaRPr/>
          </a:p>
          <a:p>
            <a:pPr indent="-323850" lvl="1" marL="914400" rtl="0" algn="l">
              <a:spcBef>
                <a:spcPts val="0"/>
              </a:spcBef>
              <a:spcAft>
                <a:spcPts val="0"/>
              </a:spcAft>
              <a:buSzPts val="1500"/>
              <a:buChar char="○"/>
            </a:pPr>
            <a:r>
              <a:rPr lang="en-US"/>
              <a:t>~198 millions in the 2021-2023 biennium</a:t>
            </a:r>
            <a:endParaRPr/>
          </a:p>
          <a:p>
            <a:pPr indent="-323850" lvl="1" marL="914400" rtl="0" algn="l">
              <a:spcBef>
                <a:spcPts val="0"/>
              </a:spcBef>
              <a:spcAft>
                <a:spcPts val="0"/>
              </a:spcAft>
              <a:buSzPts val="1500"/>
              <a:buChar char="○"/>
            </a:pPr>
            <a:r>
              <a:rPr lang="en-US"/>
              <a:t>~140 millions for EV Charging Infrastructure</a:t>
            </a:r>
            <a:endParaRPr/>
          </a:p>
          <a:p>
            <a:pPr indent="0" lvl="0" marL="0" rtl="0" algn="l">
              <a:spcBef>
                <a:spcPts val="0"/>
              </a:spcBef>
              <a:spcAft>
                <a:spcPts val="0"/>
              </a:spcAft>
              <a:buNone/>
            </a:pPr>
            <a:r>
              <a:t/>
            </a:r>
            <a:endParaRPr/>
          </a:p>
        </p:txBody>
      </p:sp>
      <p:pic>
        <p:nvPicPr>
          <p:cNvPr id="259" name="Google Shape;259;g15d8e4263d0_2_177"/>
          <p:cNvPicPr preferRelativeResize="0"/>
          <p:nvPr/>
        </p:nvPicPr>
        <p:blipFill>
          <a:blip r:embed="rId3">
            <a:alphaModFix/>
          </a:blip>
          <a:stretch>
            <a:fillRect/>
          </a:stretch>
        </p:blipFill>
        <p:spPr>
          <a:xfrm>
            <a:off x="7148600" y="573125"/>
            <a:ext cx="3720475" cy="1963669"/>
          </a:xfrm>
          <a:prstGeom prst="rect">
            <a:avLst/>
          </a:prstGeom>
          <a:noFill/>
          <a:ln>
            <a:noFill/>
          </a:ln>
        </p:spPr>
      </p:pic>
      <p:pic>
        <p:nvPicPr>
          <p:cNvPr id="260" name="Google Shape;260;g15d8e4263d0_2_177"/>
          <p:cNvPicPr preferRelativeResize="0"/>
          <p:nvPr/>
        </p:nvPicPr>
        <p:blipFill>
          <a:blip r:embed="rId4">
            <a:alphaModFix/>
          </a:blip>
          <a:stretch>
            <a:fillRect/>
          </a:stretch>
        </p:blipFill>
        <p:spPr>
          <a:xfrm>
            <a:off x="7148597" y="3075773"/>
            <a:ext cx="3644276" cy="2365250"/>
          </a:xfrm>
          <a:prstGeom prst="rect">
            <a:avLst/>
          </a:prstGeom>
          <a:noFill/>
          <a:ln>
            <a:noFill/>
          </a:ln>
        </p:spPr>
      </p:pic>
      <p:sp>
        <p:nvSpPr>
          <p:cNvPr id="261" name="Google Shape;261;g15d8e4263d0_2_177"/>
          <p:cNvSpPr txBox="1"/>
          <p:nvPr/>
        </p:nvSpPr>
        <p:spPr>
          <a:xfrm>
            <a:off x="7148600" y="2764450"/>
            <a:ext cx="364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2"/>
                </a:solidFill>
              </a:rPr>
              <a:t>Alternative fuel corridors in Washington</a:t>
            </a:r>
            <a:endParaRPr>
              <a:solidFill>
                <a:schemeClr val="dk2"/>
              </a:solidFill>
            </a:endParaRPr>
          </a:p>
        </p:txBody>
      </p:sp>
      <p:pic>
        <p:nvPicPr>
          <p:cNvPr id="262" name="Google Shape;262;g15d8e4263d0_2_177"/>
          <p:cNvPicPr preferRelativeResize="0"/>
          <p:nvPr/>
        </p:nvPicPr>
        <p:blipFill>
          <a:blip r:embed="rId5">
            <a:alphaModFix/>
          </a:blip>
          <a:stretch>
            <a:fillRect/>
          </a:stretch>
        </p:blipFill>
        <p:spPr>
          <a:xfrm>
            <a:off x="9447796" y="3075775"/>
            <a:ext cx="1345075" cy="216175"/>
          </a:xfrm>
          <a:prstGeom prst="rect">
            <a:avLst/>
          </a:prstGeom>
          <a:noFill/>
          <a:ln>
            <a:noFill/>
          </a:ln>
        </p:spPr>
      </p:pic>
      <p:pic>
        <p:nvPicPr>
          <p:cNvPr id="263" name="Google Shape;263;g15d8e4263d0_2_177"/>
          <p:cNvPicPr preferRelativeResize="0"/>
          <p:nvPr/>
        </p:nvPicPr>
        <p:blipFill>
          <a:blip r:embed="rId6">
            <a:alphaModFix/>
          </a:blip>
          <a:stretch>
            <a:fillRect/>
          </a:stretch>
        </p:blipFill>
        <p:spPr>
          <a:xfrm>
            <a:off x="944075" y="4357125"/>
            <a:ext cx="5935201" cy="1706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5d8e4263d0_2_182"/>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B. Natural Risk Index</a:t>
            </a:r>
            <a:endParaRPr sz="3000"/>
          </a:p>
        </p:txBody>
      </p:sp>
      <p:sp>
        <p:nvSpPr>
          <p:cNvPr id="269" name="Google Shape;269;g15d8e4263d0_2_182"/>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grpSp>
        <p:nvGrpSpPr>
          <p:cNvPr id="270" name="Google Shape;270;g15d8e4263d0_2_182"/>
          <p:cNvGrpSpPr/>
          <p:nvPr/>
        </p:nvGrpSpPr>
        <p:grpSpPr>
          <a:xfrm>
            <a:off x="7042867" y="355279"/>
            <a:ext cx="4432155" cy="965858"/>
            <a:chOff x="7365909" y="571500"/>
            <a:chExt cx="4641000" cy="1108525"/>
          </a:xfrm>
        </p:grpSpPr>
        <p:sp>
          <p:nvSpPr>
            <p:cNvPr id="271" name="Google Shape;271;g15d8e4263d0_2_182"/>
            <p:cNvSpPr txBox="1"/>
            <p:nvPr/>
          </p:nvSpPr>
          <p:spPr>
            <a:xfrm>
              <a:off x="7489350" y="571500"/>
              <a:ext cx="1984800" cy="4239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Expected Annual Loss</a:t>
              </a:r>
              <a:endParaRPr sz="1200"/>
            </a:p>
          </p:txBody>
        </p:sp>
        <p:sp>
          <p:nvSpPr>
            <p:cNvPr id="272" name="Google Shape;272;g15d8e4263d0_2_182"/>
            <p:cNvSpPr txBox="1"/>
            <p:nvPr/>
          </p:nvSpPr>
          <p:spPr>
            <a:xfrm>
              <a:off x="9913425" y="571500"/>
              <a:ext cx="1984800" cy="4239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Social Vulnerability</a:t>
              </a:r>
              <a:endParaRPr sz="1200"/>
            </a:p>
          </p:txBody>
        </p:sp>
        <p:sp>
          <p:nvSpPr>
            <p:cNvPr id="273" name="Google Shape;273;g15d8e4263d0_2_182"/>
            <p:cNvSpPr txBox="1"/>
            <p:nvPr/>
          </p:nvSpPr>
          <p:spPr>
            <a:xfrm>
              <a:off x="8347350" y="1256125"/>
              <a:ext cx="2837700" cy="4239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t>Community Resilience</a:t>
              </a:r>
              <a:endParaRPr sz="1200"/>
            </a:p>
          </p:txBody>
        </p:sp>
        <p:sp>
          <p:nvSpPr>
            <p:cNvPr id="274" name="Google Shape;274;g15d8e4263d0_2_182"/>
            <p:cNvSpPr txBox="1"/>
            <p:nvPr/>
          </p:nvSpPr>
          <p:spPr>
            <a:xfrm>
              <a:off x="9377900" y="571500"/>
              <a:ext cx="635700" cy="45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X</a:t>
              </a:r>
              <a:endParaRPr/>
            </a:p>
          </p:txBody>
        </p:sp>
        <p:cxnSp>
          <p:nvCxnSpPr>
            <p:cNvPr id="275" name="Google Shape;275;g15d8e4263d0_2_182"/>
            <p:cNvCxnSpPr/>
            <p:nvPr/>
          </p:nvCxnSpPr>
          <p:spPr>
            <a:xfrm>
              <a:off x="7365909" y="1112713"/>
              <a:ext cx="4641000" cy="2400"/>
            </a:xfrm>
            <a:prstGeom prst="straightConnector1">
              <a:avLst/>
            </a:prstGeom>
            <a:noFill/>
            <a:ln cap="flat" cmpd="sng" w="19050">
              <a:solidFill>
                <a:schemeClr val="dk2"/>
              </a:solidFill>
              <a:prstDash val="solid"/>
              <a:round/>
              <a:headEnd len="med" w="med" type="none"/>
              <a:tailEnd len="med" w="med" type="none"/>
            </a:ln>
          </p:spPr>
        </p:cxnSp>
      </p:grpSp>
      <p:sp>
        <p:nvSpPr>
          <p:cNvPr id="276" name="Google Shape;276;g15d8e4263d0_2_182"/>
          <p:cNvSpPr txBox="1"/>
          <p:nvPr/>
        </p:nvSpPr>
        <p:spPr>
          <a:xfrm>
            <a:off x="800100" y="5876925"/>
            <a:ext cx="62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Natural Risk Index highly skewed by population, and property value.</a:t>
            </a:r>
            <a:endParaRPr>
              <a:solidFill>
                <a:schemeClr val="dk2"/>
              </a:solidFill>
            </a:endParaRPr>
          </a:p>
        </p:txBody>
      </p:sp>
      <p:pic>
        <p:nvPicPr>
          <p:cNvPr id="277" name="Google Shape;277;g15d8e4263d0_2_182"/>
          <p:cNvPicPr preferRelativeResize="0"/>
          <p:nvPr/>
        </p:nvPicPr>
        <p:blipFill>
          <a:blip r:embed="rId3">
            <a:alphaModFix/>
          </a:blip>
          <a:stretch>
            <a:fillRect/>
          </a:stretch>
        </p:blipFill>
        <p:spPr>
          <a:xfrm>
            <a:off x="7216373" y="1487750"/>
            <a:ext cx="4124375" cy="4893075"/>
          </a:xfrm>
          <a:prstGeom prst="rect">
            <a:avLst/>
          </a:prstGeom>
          <a:noFill/>
          <a:ln>
            <a:noFill/>
          </a:ln>
        </p:spPr>
      </p:pic>
      <p:pic>
        <p:nvPicPr>
          <p:cNvPr id="278" name="Google Shape;278;g15d8e4263d0_2_182"/>
          <p:cNvPicPr preferRelativeResize="0"/>
          <p:nvPr/>
        </p:nvPicPr>
        <p:blipFill>
          <a:blip r:embed="rId4">
            <a:alphaModFix/>
          </a:blip>
          <a:stretch>
            <a:fillRect/>
          </a:stretch>
        </p:blipFill>
        <p:spPr>
          <a:xfrm>
            <a:off x="860325" y="1784975"/>
            <a:ext cx="5843852" cy="4150452"/>
          </a:xfrm>
          <a:prstGeom prst="rect">
            <a:avLst/>
          </a:prstGeom>
          <a:noFill/>
          <a:ln>
            <a:noFill/>
          </a:ln>
        </p:spPr>
      </p:pic>
      <p:sp>
        <p:nvSpPr>
          <p:cNvPr id="279" name="Google Shape;279;g15d8e4263d0_2_182"/>
          <p:cNvSpPr txBox="1"/>
          <p:nvPr/>
        </p:nvSpPr>
        <p:spPr>
          <a:xfrm>
            <a:off x="784113" y="1152438"/>
            <a:ext cx="716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lang="en-US">
                <a:solidFill>
                  <a:schemeClr val="dk2"/>
                </a:solidFill>
              </a:rPr>
              <a:t>Washington's most common natural disasters include wildfires, floods, severe storms, landslides, earthquakes, tsunamis, droughts, and volcanoes. </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594ededcb6_0_13"/>
          <p:cNvSpPr txBox="1"/>
          <p:nvPr>
            <p:ph type="title"/>
          </p:nvPr>
        </p:nvSpPr>
        <p:spPr>
          <a:xfrm>
            <a:off x="1145550" y="571493"/>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3000"/>
              <a:t>EDA: l</a:t>
            </a:r>
            <a:r>
              <a:rPr lang="en-US" sz="3000"/>
              <a:t>ong-distance traveller perspective</a:t>
            </a:r>
            <a:endParaRPr sz="3000"/>
          </a:p>
        </p:txBody>
      </p:sp>
      <p:sp>
        <p:nvSpPr>
          <p:cNvPr id="285" name="Google Shape;285;g1594ededcb6_0_13"/>
          <p:cNvSpPr/>
          <p:nvPr/>
        </p:nvSpPr>
        <p:spPr>
          <a:xfrm>
            <a:off x="457204" y="5715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cxnSp>
        <p:nvCxnSpPr>
          <p:cNvPr id="286" name="Google Shape;286;g1594ededcb6_0_13"/>
          <p:cNvCxnSpPr/>
          <p:nvPr/>
        </p:nvCxnSpPr>
        <p:spPr>
          <a:xfrm>
            <a:off x="5911425" y="2756600"/>
            <a:ext cx="0" cy="2623800"/>
          </a:xfrm>
          <a:prstGeom prst="straightConnector1">
            <a:avLst/>
          </a:prstGeom>
          <a:noFill/>
          <a:ln cap="flat" cmpd="sng" w="9525">
            <a:solidFill>
              <a:schemeClr val="dk2"/>
            </a:solidFill>
            <a:prstDash val="solid"/>
            <a:round/>
            <a:headEnd len="sm" w="sm" type="none"/>
            <a:tailEnd len="sm" w="sm" type="none"/>
          </a:ln>
        </p:spPr>
      </p:cxnSp>
      <p:sp>
        <p:nvSpPr>
          <p:cNvPr id="287" name="Google Shape;287;g1594ededcb6_0_13"/>
          <p:cNvSpPr txBox="1"/>
          <p:nvPr>
            <p:ph idx="4294967295" type="body"/>
          </p:nvPr>
        </p:nvSpPr>
        <p:spPr>
          <a:xfrm>
            <a:off x="2297587" y="2756600"/>
            <a:ext cx="2553600" cy="42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SzPts val="1500"/>
              <a:buNone/>
            </a:pPr>
            <a:r>
              <a:rPr b="0" lang="en-US" sz="1800"/>
              <a:t>Highway traffic patterns</a:t>
            </a:r>
            <a:endParaRPr b="0" sz="1800">
              <a:solidFill>
                <a:schemeClr val="dk2"/>
              </a:solidFill>
            </a:endParaRPr>
          </a:p>
        </p:txBody>
      </p:sp>
      <p:sp>
        <p:nvSpPr>
          <p:cNvPr id="288" name="Google Shape;288;g1594ededcb6_0_13"/>
          <p:cNvSpPr/>
          <p:nvPr/>
        </p:nvSpPr>
        <p:spPr>
          <a:xfrm>
            <a:off x="1668512" y="2756600"/>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2"/>
                </a:solidFill>
                <a:latin typeface="Arial"/>
                <a:ea typeface="Arial"/>
                <a:cs typeface="Arial"/>
                <a:sym typeface="Arial"/>
              </a:rPr>
              <a:t>A</a:t>
            </a:r>
            <a:endParaRPr b="0" i="0" sz="1600" u="none" cap="none" strike="noStrike">
              <a:solidFill>
                <a:schemeClr val="lt2"/>
              </a:solidFill>
              <a:latin typeface="Arial"/>
              <a:ea typeface="Arial"/>
              <a:cs typeface="Arial"/>
              <a:sym typeface="Arial"/>
            </a:endParaRPr>
          </a:p>
        </p:txBody>
      </p:sp>
      <p:sp>
        <p:nvSpPr>
          <p:cNvPr id="289" name="Google Shape;289;g1594ededcb6_0_13"/>
          <p:cNvSpPr txBox="1"/>
          <p:nvPr>
            <p:ph idx="4294967295" type="body"/>
          </p:nvPr>
        </p:nvSpPr>
        <p:spPr>
          <a:xfrm>
            <a:off x="6721038" y="2665550"/>
            <a:ext cx="2972400" cy="60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600"/>
              </a:spcBef>
              <a:spcAft>
                <a:spcPts val="0"/>
              </a:spcAft>
              <a:buSzPts val="1500"/>
              <a:buNone/>
            </a:pPr>
            <a:r>
              <a:rPr b="0" lang="en-US" sz="1800"/>
              <a:t>Current EV charging stations</a:t>
            </a:r>
            <a:endParaRPr b="0" sz="1800">
              <a:solidFill>
                <a:schemeClr val="dk2"/>
              </a:solidFill>
            </a:endParaRPr>
          </a:p>
        </p:txBody>
      </p:sp>
      <p:sp>
        <p:nvSpPr>
          <p:cNvPr id="290" name="Google Shape;290;g1594ededcb6_0_13"/>
          <p:cNvSpPr/>
          <p:nvPr/>
        </p:nvSpPr>
        <p:spPr>
          <a:xfrm>
            <a:off x="6203624" y="2756600"/>
            <a:ext cx="422700" cy="4227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lt2"/>
                </a:solidFill>
                <a:latin typeface="Arial"/>
                <a:ea typeface="Arial"/>
                <a:cs typeface="Arial"/>
                <a:sym typeface="Arial"/>
              </a:rPr>
              <a:t>B</a:t>
            </a:r>
            <a:endParaRPr b="0" i="0" sz="1600" u="none" cap="none" strike="noStrike">
              <a:solidFill>
                <a:schemeClr val="lt2"/>
              </a:solidFill>
              <a:latin typeface="Arial"/>
              <a:ea typeface="Arial"/>
              <a:cs typeface="Arial"/>
              <a:sym typeface="Arial"/>
            </a:endParaRPr>
          </a:p>
        </p:txBody>
      </p:sp>
      <p:pic>
        <p:nvPicPr>
          <p:cNvPr id="291" name="Google Shape;291;g1594ededcb6_0_13"/>
          <p:cNvPicPr preferRelativeResize="0"/>
          <p:nvPr/>
        </p:nvPicPr>
        <p:blipFill>
          <a:blip r:embed="rId3">
            <a:alphaModFix/>
          </a:blip>
          <a:stretch>
            <a:fillRect/>
          </a:stretch>
        </p:blipFill>
        <p:spPr>
          <a:xfrm>
            <a:off x="2160275" y="3342538"/>
            <a:ext cx="2941534" cy="1728921"/>
          </a:xfrm>
          <a:prstGeom prst="rect">
            <a:avLst/>
          </a:prstGeom>
          <a:noFill/>
          <a:ln cap="flat" cmpd="sng" w="9525">
            <a:solidFill>
              <a:schemeClr val="dk2"/>
            </a:solidFill>
            <a:prstDash val="solid"/>
            <a:round/>
            <a:headEnd len="sm" w="sm" type="none"/>
            <a:tailEnd len="sm" w="sm" type="none"/>
          </a:ln>
        </p:spPr>
      </p:pic>
      <p:sp>
        <p:nvSpPr>
          <p:cNvPr id="292" name="Google Shape;292;g1594ededcb6_0_13"/>
          <p:cNvSpPr txBox="1"/>
          <p:nvPr/>
        </p:nvSpPr>
        <p:spPr>
          <a:xfrm>
            <a:off x="1104150" y="1496050"/>
            <a:ext cx="9983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2"/>
                </a:solidFill>
              </a:rPr>
              <a:t>Highway traffic reachability</a:t>
            </a:r>
            <a:r>
              <a:rPr lang="en-US" sz="1600">
                <a:solidFill>
                  <a:schemeClr val="dk2"/>
                </a:solidFill>
              </a:rPr>
              <a:t> (main routes), </a:t>
            </a:r>
            <a:r>
              <a:rPr b="1" lang="en-US" sz="1600">
                <a:solidFill>
                  <a:schemeClr val="dk2"/>
                </a:solidFill>
              </a:rPr>
              <a:t>tourism locations</a:t>
            </a:r>
            <a:r>
              <a:rPr lang="en-US" sz="1600">
                <a:solidFill>
                  <a:schemeClr val="dk2"/>
                </a:solidFill>
              </a:rPr>
              <a:t> and </a:t>
            </a:r>
            <a:r>
              <a:rPr b="1" lang="en-US" sz="1600">
                <a:solidFill>
                  <a:schemeClr val="dk2"/>
                </a:solidFill>
              </a:rPr>
              <a:t>crime rates</a:t>
            </a:r>
            <a:r>
              <a:rPr lang="en-US" sz="1600">
                <a:solidFill>
                  <a:schemeClr val="dk2"/>
                </a:solidFill>
              </a:rPr>
              <a:t> are considerations that may affect the location of EV charging stations from the long distance traveller perspective</a:t>
            </a:r>
            <a:endParaRPr b="1" sz="1600">
              <a:solidFill>
                <a:schemeClr val="dk2"/>
              </a:solidFill>
            </a:endParaRPr>
          </a:p>
        </p:txBody>
      </p:sp>
      <p:grpSp>
        <p:nvGrpSpPr>
          <p:cNvPr id="293" name="Google Shape;293;g1594ededcb6_0_13"/>
          <p:cNvGrpSpPr/>
          <p:nvPr/>
        </p:nvGrpSpPr>
        <p:grpSpPr>
          <a:xfrm>
            <a:off x="6609762" y="3227275"/>
            <a:ext cx="3562819" cy="2242114"/>
            <a:chOff x="6609762" y="3227275"/>
            <a:chExt cx="3562819" cy="2242114"/>
          </a:xfrm>
        </p:grpSpPr>
        <p:grpSp>
          <p:nvGrpSpPr>
            <p:cNvPr id="294" name="Google Shape;294;g1594ededcb6_0_13"/>
            <p:cNvGrpSpPr/>
            <p:nvPr/>
          </p:nvGrpSpPr>
          <p:grpSpPr>
            <a:xfrm>
              <a:off x="6732487" y="3227275"/>
              <a:ext cx="3440094" cy="2097631"/>
              <a:chOff x="6955787" y="3872150"/>
              <a:chExt cx="3440094" cy="2097631"/>
            </a:xfrm>
          </p:grpSpPr>
          <p:pic>
            <p:nvPicPr>
              <p:cNvPr id="295" name="Google Shape;295;g1594ededcb6_0_13"/>
              <p:cNvPicPr preferRelativeResize="0"/>
              <p:nvPr/>
            </p:nvPicPr>
            <p:blipFill>
              <a:blip r:embed="rId4">
                <a:alphaModFix/>
              </a:blip>
              <a:stretch>
                <a:fillRect/>
              </a:stretch>
            </p:blipFill>
            <p:spPr>
              <a:xfrm>
                <a:off x="7200904" y="3872150"/>
                <a:ext cx="3194977" cy="1797389"/>
              </a:xfrm>
              <a:prstGeom prst="rect">
                <a:avLst/>
              </a:prstGeom>
              <a:noFill/>
              <a:ln cap="flat" cmpd="sng" w="9525">
                <a:solidFill>
                  <a:schemeClr val="dk2"/>
                </a:solidFill>
                <a:prstDash val="solid"/>
                <a:round/>
                <a:headEnd len="sm" w="sm" type="none"/>
                <a:tailEnd len="sm" w="sm" type="none"/>
              </a:ln>
            </p:spPr>
          </p:pic>
          <p:pic>
            <p:nvPicPr>
              <p:cNvPr id="296" name="Google Shape;296;g1594ededcb6_0_13"/>
              <p:cNvPicPr preferRelativeResize="0"/>
              <p:nvPr/>
            </p:nvPicPr>
            <p:blipFill rotWithShape="1">
              <a:blip r:embed="rId5">
                <a:alphaModFix/>
              </a:blip>
              <a:srcRect b="0" l="-2380" r="2380" t="0"/>
              <a:stretch/>
            </p:blipFill>
            <p:spPr>
              <a:xfrm>
                <a:off x="7070525" y="4025002"/>
                <a:ext cx="3194975" cy="1795871"/>
              </a:xfrm>
              <a:prstGeom prst="rect">
                <a:avLst/>
              </a:prstGeom>
              <a:noFill/>
              <a:ln cap="flat" cmpd="sng" w="9525">
                <a:solidFill>
                  <a:schemeClr val="dk2"/>
                </a:solidFill>
                <a:prstDash val="solid"/>
                <a:round/>
                <a:headEnd len="sm" w="sm" type="none"/>
                <a:tailEnd len="sm" w="sm" type="none"/>
              </a:ln>
            </p:spPr>
          </p:pic>
          <p:pic>
            <p:nvPicPr>
              <p:cNvPr id="297" name="Google Shape;297;g1594ededcb6_0_13"/>
              <p:cNvPicPr preferRelativeResize="0"/>
              <p:nvPr/>
            </p:nvPicPr>
            <p:blipFill rotWithShape="1">
              <a:blip r:embed="rId6">
                <a:alphaModFix/>
              </a:blip>
              <a:srcRect b="0" l="606" r="0" t="0"/>
              <a:stretch/>
            </p:blipFill>
            <p:spPr>
              <a:xfrm>
                <a:off x="6955787" y="4179332"/>
                <a:ext cx="3179134" cy="1790449"/>
              </a:xfrm>
              <a:prstGeom prst="rect">
                <a:avLst/>
              </a:prstGeom>
              <a:noFill/>
              <a:ln cap="flat" cmpd="sng" w="9525">
                <a:solidFill>
                  <a:schemeClr val="dk2"/>
                </a:solidFill>
                <a:prstDash val="solid"/>
                <a:round/>
                <a:headEnd len="sm" w="sm" type="none"/>
                <a:tailEnd len="sm" w="sm" type="none"/>
              </a:ln>
            </p:spPr>
          </p:pic>
        </p:grpSp>
        <p:pic>
          <p:nvPicPr>
            <p:cNvPr id="298" name="Google Shape;298;g1594ededcb6_0_13"/>
            <p:cNvPicPr preferRelativeResize="0"/>
            <p:nvPr/>
          </p:nvPicPr>
          <p:blipFill>
            <a:blip r:embed="rId7">
              <a:alphaModFix/>
            </a:blip>
            <a:stretch>
              <a:fillRect/>
            </a:stretch>
          </p:blipFill>
          <p:spPr>
            <a:xfrm>
              <a:off x="6609762" y="3678500"/>
              <a:ext cx="3194975" cy="1790889"/>
            </a:xfrm>
            <a:prstGeom prst="rect">
              <a:avLst/>
            </a:prstGeom>
            <a:noFill/>
            <a:ln cap="flat" cmpd="sng" w="9525">
              <a:solidFill>
                <a:schemeClr val="dk2"/>
              </a:solidFill>
              <a:prstDash val="solid"/>
              <a:round/>
              <a:headEnd len="sm" w="sm" type="none"/>
              <a:tailEnd len="sm" w="sm" type="none"/>
            </a:ln>
          </p:spPr>
        </p:pic>
      </p:grpSp>
      <p:pic>
        <p:nvPicPr>
          <p:cNvPr id="299" name="Google Shape;299;g1594ededcb6_0_13"/>
          <p:cNvPicPr preferRelativeResize="0"/>
          <p:nvPr/>
        </p:nvPicPr>
        <p:blipFill>
          <a:blip r:embed="rId8">
            <a:alphaModFix/>
          </a:blip>
          <a:stretch>
            <a:fillRect/>
          </a:stretch>
        </p:blipFill>
        <p:spPr>
          <a:xfrm>
            <a:off x="1878800" y="3577800"/>
            <a:ext cx="3077994" cy="17289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15d8e4263d0_0_65"/>
          <p:cNvPicPr preferRelativeResize="0"/>
          <p:nvPr/>
        </p:nvPicPr>
        <p:blipFill rotWithShape="1">
          <a:blip r:embed="rId3">
            <a:alphaModFix/>
          </a:blip>
          <a:srcRect b="0" l="6138" r="0" t="0"/>
          <a:stretch/>
        </p:blipFill>
        <p:spPr>
          <a:xfrm>
            <a:off x="4364861" y="3125675"/>
            <a:ext cx="3909790" cy="2717926"/>
          </a:xfrm>
          <a:prstGeom prst="rect">
            <a:avLst/>
          </a:prstGeom>
          <a:noFill/>
          <a:ln>
            <a:noFill/>
          </a:ln>
        </p:spPr>
      </p:pic>
      <p:sp>
        <p:nvSpPr>
          <p:cNvPr id="306" name="Google Shape;306;g15d8e4263d0_0_65"/>
          <p:cNvSpPr txBox="1"/>
          <p:nvPr>
            <p:ph type="title"/>
          </p:nvPr>
        </p:nvSpPr>
        <p:spPr>
          <a:xfrm>
            <a:off x="1055425" y="90300"/>
            <a:ext cx="11128500" cy="962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700"/>
              <a:t>A. Top 10 traffic-heavy routes accounts for ~67% of total traffics in 2021</a:t>
            </a:r>
            <a:endParaRPr sz="2700"/>
          </a:p>
        </p:txBody>
      </p:sp>
      <p:sp>
        <p:nvSpPr>
          <p:cNvPr id="307" name="Google Shape;307;g15d8e4263d0_0_65"/>
          <p:cNvSpPr/>
          <p:nvPr/>
        </p:nvSpPr>
        <p:spPr>
          <a:xfrm>
            <a:off x="450150" y="297750"/>
            <a:ext cx="547500" cy="5475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3</a:t>
            </a:r>
            <a:endParaRPr b="0" i="0" sz="2500" u="none" cap="none" strike="noStrike">
              <a:solidFill>
                <a:schemeClr val="lt2"/>
              </a:solidFill>
              <a:latin typeface="Arial"/>
              <a:ea typeface="Arial"/>
              <a:cs typeface="Arial"/>
              <a:sym typeface="Arial"/>
            </a:endParaRPr>
          </a:p>
        </p:txBody>
      </p:sp>
      <p:grpSp>
        <p:nvGrpSpPr>
          <p:cNvPr id="308" name="Google Shape;308;g15d8e4263d0_0_65"/>
          <p:cNvGrpSpPr/>
          <p:nvPr/>
        </p:nvGrpSpPr>
        <p:grpSpPr>
          <a:xfrm>
            <a:off x="8566688" y="2940650"/>
            <a:ext cx="3073675" cy="400200"/>
            <a:chOff x="8566688" y="3016850"/>
            <a:chExt cx="3073675" cy="400200"/>
          </a:xfrm>
        </p:grpSpPr>
        <p:grpSp>
          <p:nvGrpSpPr>
            <p:cNvPr id="309" name="Google Shape;309;g15d8e4263d0_0_65"/>
            <p:cNvGrpSpPr/>
            <p:nvPr/>
          </p:nvGrpSpPr>
          <p:grpSpPr>
            <a:xfrm>
              <a:off x="8566688" y="3016850"/>
              <a:ext cx="2740175" cy="400200"/>
              <a:chOff x="8564675" y="1925875"/>
              <a:chExt cx="2740175" cy="400200"/>
            </a:xfrm>
          </p:grpSpPr>
          <p:cxnSp>
            <p:nvCxnSpPr>
              <p:cNvPr id="310" name="Google Shape;310;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311" name="Google Shape;311;g15d8e4263d0_0_65"/>
              <p:cNvSpPr txBox="1"/>
              <p:nvPr/>
            </p:nvSpPr>
            <p:spPr>
              <a:xfrm>
                <a:off x="8564675" y="1925875"/>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a:t>
                </a:r>
                <a:r>
                  <a:rPr b="1" lang="en-US">
                    <a:solidFill>
                      <a:schemeClr val="dk2"/>
                    </a:solidFill>
                  </a:rPr>
                  <a:t>5</a:t>
                </a:r>
                <a:endParaRPr b="1">
                  <a:solidFill>
                    <a:schemeClr val="dk2"/>
                  </a:solidFill>
                </a:endParaRPr>
              </a:p>
            </p:txBody>
          </p:sp>
        </p:grpSp>
        <p:sp>
          <p:nvSpPr>
            <p:cNvPr id="312" name="Google Shape;312;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52M</a:t>
              </a:r>
              <a:endParaRPr>
                <a:solidFill>
                  <a:schemeClr val="dk2"/>
                </a:solidFill>
              </a:endParaRPr>
            </a:p>
          </p:txBody>
        </p:sp>
        <p:sp>
          <p:nvSpPr>
            <p:cNvPr id="313" name="Google Shape;313;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35%</a:t>
              </a:r>
              <a:endParaRPr>
                <a:solidFill>
                  <a:schemeClr val="dk2"/>
                </a:solidFill>
              </a:endParaRPr>
            </a:p>
          </p:txBody>
        </p:sp>
      </p:grpSp>
      <p:grpSp>
        <p:nvGrpSpPr>
          <p:cNvPr id="314" name="Google Shape;314;g15d8e4263d0_0_65"/>
          <p:cNvGrpSpPr/>
          <p:nvPr/>
        </p:nvGrpSpPr>
        <p:grpSpPr>
          <a:xfrm>
            <a:off x="8566688" y="5860888"/>
            <a:ext cx="3073675" cy="400200"/>
            <a:chOff x="8361125" y="2395600"/>
            <a:chExt cx="3073675" cy="400200"/>
          </a:xfrm>
        </p:grpSpPr>
        <p:grpSp>
          <p:nvGrpSpPr>
            <p:cNvPr id="315" name="Google Shape;315;g15d8e4263d0_0_65"/>
            <p:cNvGrpSpPr/>
            <p:nvPr/>
          </p:nvGrpSpPr>
          <p:grpSpPr>
            <a:xfrm>
              <a:off x="8361125" y="2395600"/>
              <a:ext cx="2740175" cy="400200"/>
              <a:chOff x="8564675" y="1925875"/>
              <a:chExt cx="2740175" cy="400200"/>
            </a:xfrm>
          </p:grpSpPr>
          <p:cxnSp>
            <p:nvCxnSpPr>
              <p:cNvPr id="316" name="Google Shape;316;g15d8e4263d0_0_65"/>
              <p:cNvCxnSpPr/>
              <p:nvPr/>
            </p:nvCxnSpPr>
            <p:spPr>
              <a:xfrm>
                <a:off x="8642950" y="2272425"/>
                <a:ext cx="2661900" cy="0"/>
              </a:xfrm>
              <a:prstGeom prst="straightConnector1">
                <a:avLst/>
              </a:prstGeom>
              <a:noFill/>
              <a:ln cap="flat" cmpd="sng" w="19050">
                <a:solidFill>
                  <a:schemeClr val="dk2"/>
                </a:solidFill>
                <a:prstDash val="solid"/>
                <a:round/>
                <a:headEnd len="med" w="med" type="none"/>
                <a:tailEnd len="med" w="med" type="none"/>
              </a:ln>
            </p:spPr>
          </p:cxnSp>
          <p:sp>
            <p:nvSpPr>
              <p:cNvPr id="317" name="Google Shape;317;g15d8e4263d0_0_65"/>
              <p:cNvSpPr txBox="1"/>
              <p:nvPr/>
            </p:nvSpPr>
            <p:spPr>
              <a:xfrm>
                <a:off x="8564675" y="1925875"/>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Others</a:t>
                </a:r>
                <a:endParaRPr>
                  <a:solidFill>
                    <a:schemeClr val="dk2"/>
                  </a:solidFill>
                </a:endParaRPr>
              </a:p>
            </p:txBody>
          </p:sp>
        </p:grpSp>
        <p:sp>
          <p:nvSpPr>
            <p:cNvPr id="318" name="Google Shape;318;g15d8e4263d0_0_65"/>
            <p:cNvSpPr txBox="1"/>
            <p:nvPr/>
          </p:nvSpPr>
          <p:spPr>
            <a:xfrm>
              <a:off x="9437450" y="239560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50</a:t>
              </a:r>
              <a:r>
                <a:rPr lang="en-US">
                  <a:solidFill>
                    <a:schemeClr val="dk2"/>
                  </a:solidFill>
                </a:rPr>
                <a:t>M</a:t>
              </a:r>
              <a:endParaRPr>
                <a:solidFill>
                  <a:schemeClr val="dk2"/>
                </a:solidFill>
              </a:endParaRPr>
            </a:p>
          </p:txBody>
        </p:sp>
        <p:sp>
          <p:nvSpPr>
            <p:cNvPr id="319" name="Google Shape;319;g15d8e4263d0_0_65"/>
            <p:cNvSpPr txBox="1"/>
            <p:nvPr/>
          </p:nvSpPr>
          <p:spPr>
            <a:xfrm>
              <a:off x="10280400" y="239560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33</a:t>
              </a:r>
              <a:r>
                <a:rPr lang="en-US">
                  <a:solidFill>
                    <a:schemeClr val="dk2"/>
                  </a:solidFill>
                </a:rPr>
                <a:t>%</a:t>
              </a:r>
              <a:endParaRPr>
                <a:solidFill>
                  <a:schemeClr val="dk2"/>
                </a:solidFill>
              </a:endParaRPr>
            </a:p>
          </p:txBody>
        </p:sp>
      </p:grpSp>
      <p:grpSp>
        <p:nvGrpSpPr>
          <p:cNvPr id="320" name="Google Shape;320;g15d8e4263d0_0_65"/>
          <p:cNvGrpSpPr/>
          <p:nvPr/>
        </p:nvGrpSpPr>
        <p:grpSpPr>
          <a:xfrm>
            <a:off x="8566688" y="2517900"/>
            <a:ext cx="3073675" cy="460288"/>
            <a:chOff x="8361125" y="2395600"/>
            <a:chExt cx="3073675" cy="460288"/>
          </a:xfrm>
        </p:grpSpPr>
        <p:grpSp>
          <p:nvGrpSpPr>
            <p:cNvPr id="321" name="Google Shape;321;g15d8e4263d0_0_65"/>
            <p:cNvGrpSpPr/>
            <p:nvPr/>
          </p:nvGrpSpPr>
          <p:grpSpPr>
            <a:xfrm>
              <a:off x="8361125" y="2395600"/>
              <a:ext cx="2740175" cy="422750"/>
              <a:chOff x="8564675" y="1925875"/>
              <a:chExt cx="2740175" cy="422750"/>
            </a:xfrm>
          </p:grpSpPr>
          <p:cxnSp>
            <p:nvCxnSpPr>
              <p:cNvPr id="322" name="Google Shape;322;g15d8e4263d0_0_65"/>
              <p:cNvCxnSpPr/>
              <p:nvPr/>
            </p:nvCxnSpPr>
            <p:spPr>
              <a:xfrm>
                <a:off x="8642950" y="2348625"/>
                <a:ext cx="2661900" cy="0"/>
              </a:xfrm>
              <a:prstGeom prst="straightConnector1">
                <a:avLst/>
              </a:prstGeom>
              <a:noFill/>
              <a:ln cap="flat" cmpd="sng" w="19050">
                <a:solidFill>
                  <a:schemeClr val="dk2"/>
                </a:solidFill>
                <a:prstDash val="solid"/>
                <a:round/>
                <a:headEnd len="med" w="med" type="none"/>
                <a:tailEnd len="med" w="med" type="none"/>
              </a:ln>
            </p:spPr>
          </p:cxnSp>
          <p:sp>
            <p:nvSpPr>
              <p:cNvPr id="323" name="Google Shape;323;g15d8e4263d0_0_65"/>
              <p:cNvSpPr txBox="1"/>
              <p:nvPr/>
            </p:nvSpPr>
            <p:spPr>
              <a:xfrm>
                <a:off x="8564675" y="1925875"/>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chemeClr val="dk2"/>
                  </a:solidFill>
                </a:endParaRPr>
              </a:p>
            </p:txBody>
          </p:sp>
        </p:grpSp>
        <p:sp>
          <p:nvSpPr>
            <p:cNvPr id="324" name="Google Shape;324;g15d8e4263d0_0_65"/>
            <p:cNvSpPr txBox="1"/>
            <p:nvPr/>
          </p:nvSpPr>
          <p:spPr>
            <a:xfrm>
              <a:off x="9012813" y="2455688"/>
              <a:ext cx="17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Traffic Count</a:t>
              </a:r>
              <a:endParaRPr b="1">
                <a:solidFill>
                  <a:schemeClr val="dk2"/>
                </a:solidFill>
              </a:endParaRPr>
            </a:p>
          </p:txBody>
        </p:sp>
        <p:sp>
          <p:nvSpPr>
            <p:cNvPr id="325" name="Google Shape;325;g15d8e4263d0_0_65"/>
            <p:cNvSpPr txBox="1"/>
            <p:nvPr/>
          </p:nvSpPr>
          <p:spPr>
            <a:xfrm>
              <a:off x="10280400" y="2455688"/>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a:t>
              </a:r>
              <a:endParaRPr b="1">
                <a:solidFill>
                  <a:schemeClr val="dk2"/>
                </a:solidFill>
              </a:endParaRPr>
            </a:p>
          </p:txBody>
        </p:sp>
      </p:grpSp>
      <p:sp>
        <p:nvSpPr>
          <p:cNvPr id="326" name="Google Shape;326;g15d8e4263d0_0_65"/>
          <p:cNvSpPr txBox="1"/>
          <p:nvPr/>
        </p:nvSpPr>
        <p:spPr>
          <a:xfrm>
            <a:off x="8566688" y="6197400"/>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Total</a:t>
            </a:r>
            <a:endParaRPr b="1">
              <a:solidFill>
                <a:schemeClr val="dk2"/>
              </a:solidFill>
            </a:endParaRPr>
          </a:p>
        </p:txBody>
      </p:sp>
      <p:sp>
        <p:nvSpPr>
          <p:cNvPr id="327" name="Google Shape;327;g15d8e4263d0_0_65"/>
          <p:cNvSpPr txBox="1"/>
          <p:nvPr/>
        </p:nvSpPr>
        <p:spPr>
          <a:xfrm>
            <a:off x="9643013" y="619740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150</a:t>
            </a:r>
            <a:r>
              <a:rPr lang="en-US">
                <a:solidFill>
                  <a:schemeClr val="dk2"/>
                </a:solidFill>
              </a:rPr>
              <a:t>M</a:t>
            </a:r>
            <a:endParaRPr>
              <a:solidFill>
                <a:schemeClr val="dk2"/>
              </a:solidFill>
            </a:endParaRPr>
          </a:p>
        </p:txBody>
      </p:sp>
      <p:sp>
        <p:nvSpPr>
          <p:cNvPr id="328" name="Google Shape;328;g15d8e4263d0_0_65"/>
          <p:cNvSpPr txBox="1"/>
          <p:nvPr/>
        </p:nvSpPr>
        <p:spPr>
          <a:xfrm>
            <a:off x="10485963" y="619740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100</a:t>
            </a:r>
            <a:r>
              <a:rPr lang="en-US">
                <a:solidFill>
                  <a:schemeClr val="dk2"/>
                </a:solidFill>
              </a:rPr>
              <a:t>%</a:t>
            </a:r>
            <a:endParaRPr>
              <a:solidFill>
                <a:schemeClr val="dk2"/>
              </a:solidFill>
            </a:endParaRPr>
          </a:p>
        </p:txBody>
      </p:sp>
      <p:sp>
        <p:nvSpPr>
          <p:cNvPr id="329" name="Google Shape;329;g15d8e4263d0_0_65"/>
          <p:cNvSpPr txBox="1"/>
          <p:nvPr/>
        </p:nvSpPr>
        <p:spPr>
          <a:xfrm>
            <a:off x="9157613" y="5851775"/>
            <a:ext cx="48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2"/>
                </a:solidFill>
              </a:rPr>
              <a:t>1</a:t>
            </a:r>
            <a:endParaRPr sz="1100">
              <a:solidFill>
                <a:schemeClr val="dk2"/>
              </a:solidFill>
            </a:endParaRPr>
          </a:p>
        </p:txBody>
      </p:sp>
      <p:sp>
        <p:nvSpPr>
          <p:cNvPr id="330" name="Google Shape;330;g15d8e4263d0_0_65"/>
          <p:cNvSpPr txBox="1"/>
          <p:nvPr/>
        </p:nvSpPr>
        <p:spPr>
          <a:xfrm>
            <a:off x="730350" y="5817950"/>
            <a:ext cx="811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rPr>
              <a:t>1 Others </a:t>
            </a:r>
            <a:r>
              <a:rPr lang="en-US" sz="1200">
                <a:solidFill>
                  <a:schemeClr val="dk2"/>
                </a:solidFill>
              </a:rPr>
              <a:t>are routes with annual average of traffic counts less than 2.5M in 2021</a:t>
            </a:r>
            <a:endParaRPr sz="1200">
              <a:solidFill>
                <a:schemeClr val="dk2"/>
              </a:solidFill>
            </a:endParaRPr>
          </a:p>
        </p:txBody>
      </p:sp>
      <p:sp>
        <p:nvSpPr>
          <p:cNvPr id="331" name="Google Shape;331;g15d8e4263d0_0_65"/>
          <p:cNvSpPr txBox="1"/>
          <p:nvPr/>
        </p:nvSpPr>
        <p:spPr>
          <a:xfrm>
            <a:off x="8454288" y="926850"/>
            <a:ext cx="3298500" cy="1800900"/>
          </a:xfrm>
          <a:prstGeom prst="rect">
            <a:avLst/>
          </a:prstGeom>
          <a:noFill/>
          <a:ln>
            <a:noFill/>
          </a:ln>
        </p:spPr>
        <p:txBody>
          <a:bodyPr anchorCtr="0" anchor="t" bIns="91425" lIns="91425" spcFirstLastPara="1" rIns="91425" wrap="square" tIns="91425">
            <a:spAutoFit/>
          </a:bodyPr>
          <a:lstStyle/>
          <a:p>
            <a:pPr indent="-209550" lvl="0" marL="228600" rtl="0" algn="l">
              <a:spcBef>
                <a:spcPts val="0"/>
              </a:spcBef>
              <a:spcAft>
                <a:spcPts val="0"/>
              </a:spcAft>
              <a:buClr>
                <a:schemeClr val="dk2"/>
              </a:buClr>
              <a:buSzPts val="1500"/>
              <a:buChar char="●"/>
            </a:pPr>
            <a:r>
              <a:rPr lang="en-US" sz="1500">
                <a:solidFill>
                  <a:schemeClr val="dk2"/>
                </a:solidFill>
              </a:rPr>
              <a:t>There is a total of </a:t>
            </a:r>
            <a:r>
              <a:rPr b="1" lang="en-US" sz="1500">
                <a:solidFill>
                  <a:schemeClr val="dk2"/>
                </a:solidFill>
              </a:rPr>
              <a:t>188 </a:t>
            </a:r>
            <a:r>
              <a:rPr b="1" lang="en-US" sz="1500">
                <a:solidFill>
                  <a:schemeClr val="dk2"/>
                </a:solidFill>
              </a:rPr>
              <a:t>highway</a:t>
            </a:r>
            <a:r>
              <a:rPr b="1" lang="en-US" sz="1500">
                <a:solidFill>
                  <a:schemeClr val="dk2"/>
                </a:solidFill>
              </a:rPr>
              <a:t> </a:t>
            </a:r>
            <a:r>
              <a:rPr lang="en-US" sz="1500">
                <a:solidFill>
                  <a:schemeClr val="dk2"/>
                </a:solidFill>
              </a:rPr>
              <a:t>routes in WA in 2021</a:t>
            </a:r>
            <a:endParaRPr sz="1500">
              <a:solidFill>
                <a:schemeClr val="dk2"/>
              </a:solidFill>
            </a:endParaRPr>
          </a:p>
          <a:p>
            <a:pPr indent="-209550" lvl="0" marL="228600" rtl="0" algn="l">
              <a:spcBef>
                <a:spcPts val="0"/>
              </a:spcBef>
              <a:spcAft>
                <a:spcPts val="0"/>
              </a:spcAft>
              <a:buClr>
                <a:schemeClr val="dk2"/>
              </a:buClr>
              <a:buSzPts val="1500"/>
              <a:buChar char="●"/>
            </a:pPr>
            <a:r>
              <a:rPr lang="en-US" sz="1500">
                <a:solidFill>
                  <a:schemeClr val="dk2"/>
                </a:solidFill>
              </a:rPr>
              <a:t>Major traffics are happening along interstate highways and state routes in Seattle area</a:t>
            </a:r>
            <a:endParaRPr sz="1500">
              <a:solidFill>
                <a:schemeClr val="dk2"/>
              </a:solidFill>
            </a:endParaRPr>
          </a:p>
          <a:p>
            <a:pPr indent="-209550" lvl="0" marL="228600" rtl="0" algn="l">
              <a:spcBef>
                <a:spcPts val="0"/>
              </a:spcBef>
              <a:spcAft>
                <a:spcPts val="0"/>
              </a:spcAft>
              <a:buClr>
                <a:schemeClr val="dk2"/>
              </a:buClr>
              <a:buSzPts val="1500"/>
              <a:buChar char="●"/>
            </a:pPr>
            <a:r>
              <a:rPr lang="en-US" sz="1500">
                <a:solidFill>
                  <a:schemeClr val="dk2"/>
                </a:solidFill>
              </a:rPr>
              <a:t>All traffics on major routes (listed below) are mostly </a:t>
            </a:r>
            <a:r>
              <a:rPr b="1" lang="en-US" sz="1500">
                <a:solidFill>
                  <a:schemeClr val="dk2"/>
                </a:solidFill>
              </a:rPr>
              <a:t>both-ways</a:t>
            </a:r>
            <a:endParaRPr b="1" sz="1500">
              <a:solidFill>
                <a:schemeClr val="dk2"/>
              </a:solidFill>
            </a:endParaRPr>
          </a:p>
        </p:txBody>
      </p:sp>
      <p:grpSp>
        <p:nvGrpSpPr>
          <p:cNvPr id="332" name="Google Shape;332;g15d8e4263d0_0_65"/>
          <p:cNvGrpSpPr/>
          <p:nvPr/>
        </p:nvGrpSpPr>
        <p:grpSpPr>
          <a:xfrm>
            <a:off x="723900" y="938106"/>
            <a:ext cx="8054950" cy="4829948"/>
            <a:chOff x="723900" y="1436550"/>
            <a:chExt cx="8054950" cy="4434400"/>
          </a:xfrm>
        </p:grpSpPr>
        <p:grpSp>
          <p:nvGrpSpPr>
            <p:cNvPr id="333" name="Google Shape;333;g15d8e4263d0_0_65"/>
            <p:cNvGrpSpPr/>
            <p:nvPr/>
          </p:nvGrpSpPr>
          <p:grpSpPr>
            <a:xfrm>
              <a:off x="723900" y="1436550"/>
              <a:ext cx="8054950" cy="4434400"/>
              <a:chOff x="457200" y="1467850"/>
              <a:chExt cx="8054950" cy="4434400"/>
            </a:xfrm>
          </p:grpSpPr>
          <p:pic>
            <p:nvPicPr>
              <p:cNvPr id="334" name="Google Shape;334;g15d8e4263d0_0_65"/>
              <p:cNvPicPr preferRelativeResize="0"/>
              <p:nvPr/>
            </p:nvPicPr>
            <p:blipFill>
              <a:blip r:embed="rId4">
                <a:alphaModFix/>
              </a:blip>
              <a:stretch>
                <a:fillRect/>
              </a:stretch>
            </p:blipFill>
            <p:spPr>
              <a:xfrm>
                <a:off x="457200" y="1467850"/>
                <a:ext cx="7550749" cy="1744785"/>
              </a:xfrm>
              <a:prstGeom prst="rect">
                <a:avLst/>
              </a:prstGeom>
              <a:noFill/>
              <a:ln>
                <a:noFill/>
              </a:ln>
            </p:spPr>
          </p:pic>
          <p:grpSp>
            <p:nvGrpSpPr>
              <p:cNvPr id="335" name="Google Shape;335;g15d8e4263d0_0_65"/>
              <p:cNvGrpSpPr/>
              <p:nvPr/>
            </p:nvGrpSpPr>
            <p:grpSpPr>
              <a:xfrm>
                <a:off x="457200" y="2729927"/>
                <a:ext cx="8054950" cy="3172323"/>
                <a:chOff x="457200" y="2561852"/>
                <a:chExt cx="8054950" cy="3172323"/>
              </a:xfrm>
            </p:grpSpPr>
            <p:grpSp>
              <p:nvGrpSpPr>
                <p:cNvPr id="336" name="Google Shape;336;g15d8e4263d0_0_65"/>
                <p:cNvGrpSpPr/>
                <p:nvPr/>
              </p:nvGrpSpPr>
              <p:grpSpPr>
                <a:xfrm>
                  <a:off x="457200" y="2561852"/>
                  <a:ext cx="7518626" cy="3172323"/>
                  <a:chOff x="4381175" y="2344352"/>
                  <a:chExt cx="7518626" cy="3172323"/>
                </a:xfrm>
              </p:grpSpPr>
              <p:sp>
                <p:nvSpPr>
                  <p:cNvPr id="337" name="Google Shape;337;g15d8e4263d0_0_65"/>
                  <p:cNvSpPr/>
                  <p:nvPr/>
                </p:nvSpPr>
                <p:spPr>
                  <a:xfrm>
                    <a:off x="4381175" y="2849675"/>
                    <a:ext cx="3550500" cy="2667000"/>
                  </a:xfrm>
                  <a:prstGeom prst="wedgeRectCallout">
                    <a:avLst>
                      <a:gd fmla="val 33037" name="adj1"/>
                      <a:gd fmla="val -5873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 name="Google Shape;338;g15d8e4263d0_0_65"/>
                  <p:cNvCxnSpPr/>
                  <p:nvPr/>
                </p:nvCxnSpPr>
                <p:spPr>
                  <a:xfrm>
                    <a:off x="4765801" y="2344352"/>
                    <a:ext cx="7134000" cy="0"/>
                  </a:xfrm>
                  <a:prstGeom prst="straightConnector1">
                    <a:avLst/>
                  </a:prstGeom>
                  <a:noFill/>
                  <a:ln cap="flat" cmpd="sng" w="19050">
                    <a:solidFill>
                      <a:schemeClr val="dk2"/>
                    </a:solidFill>
                    <a:prstDash val="dash"/>
                    <a:round/>
                    <a:headEnd len="med" w="med" type="none"/>
                    <a:tailEnd len="med" w="med" type="none"/>
                  </a:ln>
                </p:spPr>
              </p:cxnSp>
            </p:grpSp>
            <p:sp>
              <p:nvSpPr>
                <p:cNvPr id="339" name="Google Shape;339;g15d8e4263d0_0_65"/>
                <p:cNvSpPr txBox="1"/>
                <p:nvPr/>
              </p:nvSpPr>
              <p:spPr>
                <a:xfrm>
                  <a:off x="5524488" y="3339453"/>
                  <a:ext cx="13779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solidFill>
                        <a:schemeClr val="dk2"/>
                      </a:solidFill>
                    </a:rPr>
                    <a:t>I-</a:t>
                  </a:r>
                  <a:r>
                    <a:rPr b="1" lang="en-US">
                      <a:solidFill>
                        <a:schemeClr val="dk2"/>
                      </a:solidFill>
                    </a:rPr>
                    <a:t>5</a:t>
                  </a:r>
                  <a:endParaRPr b="1">
                    <a:solidFill>
                      <a:schemeClr val="dk2"/>
                    </a:solidFill>
                  </a:endParaRPr>
                </a:p>
              </p:txBody>
            </p:sp>
            <p:sp>
              <p:nvSpPr>
                <p:cNvPr id="340" name="Google Shape;340;g15d8e4263d0_0_65"/>
                <p:cNvSpPr txBox="1"/>
                <p:nvPr/>
              </p:nvSpPr>
              <p:spPr>
                <a:xfrm>
                  <a:off x="7134250" y="4782795"/>
                  <a:ext cx="13779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a:t>
                  </a:r>
                  <a:r>
                    <a:rPr b="1" lang="en-US">
                      <a:solidFill>
                        <a:schemeClr val="dk2"/>
                      </a:solidFill>
                    </a:rPr>
                    <a:t>90</a:t>
                  </a:r>
                  <a:endParaRPr b="1">
                    <a:solidFill>
                      <a:schemeClr val="dk2"/>
                    </a:solidFill>
                  </a:endParaRPr>
                </a:p>
              </p:txBody>
            </p:sp>
            <p:cxnSp>
              <p:nvCxnSpPr>
                <p:cNvPr id="341" name="Google Shape;341;g15d8e4263d0_0_65"/>
                <p:cNvCxnSpPr/>
                <p:nvPr/>
              </p:nvCxnSpPr>
              <p:spPr>
                <a:xfrm flipH="1">
                  <a:off x="5219700" y="3518219"/>
                  <a:ext cx="304800" cy="155700"/>
                </a:xfrm>
                <a:prstGeom prst="straightConnector1">
                  <a:avLst/>
                </a:prstGeom>
                <a:noFill/>
                <a:ln cap="flat" cmpd="sng" w="19050">
                  <a:solidFill>
                    <a:schemeClr val="dk2"/>
                  </a:solidFill>
                  <a:prstDash val="solid"/>
                  <a:round/>
                  <a:headEnd len="med" w="med" type="none"/>
                  <a:tailEnd len="med" w="med" type="none"/>
                </a:ln>
              </p:spPr>
            </p:cxnSp>
            <p:cxnSp>
              <p:nvCxnSpPr>
                <p:cNvPr id="342" name="Google Shape;342;g15d8e4263d0_0_65"/>
                <p:cNvCxnSpPr/>
                <p:nvPr/>
              </p:nvCxnSpPr>
              <p:spPr>
                <a:xfrm flipH="1" rot="10800000">
                  <a:off x="7343175" y="4531905"/>
                  <a:ext cx="66300" cy="348900"/>
                </a:xfrm>
                <a:prstGeom prst="straightConnector1">
                  <a:avLst/>
                </a:prstGeom>
                <a:noFill/>
                <a:ln cap="flat" cmpd="sng" w="19050">
                  <a:solidFill>
                    <a:schemeClr val="dk2"/>
                  </a:solidFill>
                  <a:prstDash val="solid"/>
                  <a:round/>
                  <a:headEnd len="med" w="med" type="none"/>
                  <a:tailEnd len="med" w="med" type="none"/>
                </a:ln>
              </p:spPr>
            </p:cxnSp>
          </p:grpSp>
        </p:grpSp>
        <p:sp>
          <p:nvSpPr>
            <p:cNvPr id="343" name="Google Shape;343;g15d8e4263d0_0_65"/>
            <p:cNvSpPr txBox="1"/>
            <p:nvPr/>
          </p:nvSpPr>
          <p:spPr>
            <a:xfrm>
              <a:off x="5709475" y="3878488"/>
              <a:ext cx="1820400" cy="36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a:t>
              </a:r>
              <a:r>
                <a:rPr b="1" lang="en-US">
                  <a:solidFill>
                    <a:schemeClr val="dk2"/>
                  </a:solidFill>
                </a:rPr>
                <a:t>405</a:t>
              </a:r>
              <a:endParaRPr b="1">
                <a:solidFill>
                  <a:schemeClr val="dk2"/>
                </a:solidFill>
              </a:endParaRPr>
            </a:p>
          </p:txBody>
        </p:sp>
        <p:cxnSp>
          <p:nvCxnSpPr>
            <p:cNvPr id="344" name="Google Shape;344;g15d8e4263d0_0_65"/>
            <p:cNvCxnSpPr/>
            <p:nvPr/>
          </p:nvCxnSpPr>
          <p:spPr>
            <a:xfrm flipH="1">
              <a:off x="5566200" y="4138625"/>
              <a:ext cx="225000" cy="122100"/>
            </a:xfrm>
            <a:prstGeom prst="straightConnector1">
              <a:avLst/>
            </a:prstGeom>
            <a:noFill/>
            <a:ln cap="flat" cmpd="sng" w="19050">
              <a:solidFill>
                <a:schemeClr val="dk2"/>
              </a:solidFill>
              <a:prstDash val="solid"/>
              <a:round/>
              <a:headEnd len="med" w="med" type="none"/>
              <a:tailEnd len="med" w="med" type="none"/>
            </a:ln>
          </p:spPr>
        </p:cxnSp>
      </p:grpSp>
      <p:pic>
        <p:nvPicPr>
          <p:cNvPr id="345" name="Google Shape;345;g15d8e4263d0_0_65"/>
          <p:cNvPicPr preferRelativeResize="0"/>
          <p:nvPr/>
        </p:nvPicPr>
        <p:blipFill>
          <a:blip r:embed="rId5">
            <a:alphaModFix/>
          </a:blip>
          <a:stretch>
            <a:fillRect/>
          </a:stretch>
        </p:blipFill>
        <p:spPr>
          <a:xfrm>
            <a:off x="723900" y="3159000"/>
            <a:ext cx="3551676" cy="2717924"/>
          </a:xfrm>
          <a:prstGeom prst="rect">
            <a:avLst/>
          </a:prstGeom>
          <a:noFill/>
          <a:ln>
            <a:noFill/>
          </a:ln>
        </p:spPr>
      </p:pic>
      <p:sp>
        <p:nvSpPr>
          <p:cNvPr id="346" name="Google Shape;346;g15d8e4263d0_0_65"/>
          <p:cNvSpPr txBox="1"/>
          <p:nvPr/>
        </p:nvSpPr>
        <p:spPr>
          <a:xfrm>
            <a:off x="6231975" y="5382350"/>
            <a:ext cx="137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a:t>
            </a:r>
            <a:r>
              <a:rPr b="1" lang="en-US">
                <a:solidFill>
                  <a:schemeClr val="dk2"/>
                </a:solidFill>
              </a:rPr>
              <a:t>82</a:t>
            </a:r>
            <a:endParaRPr b="1">
              <a:solidFill>
                <a:schemeClr val="dk2"/>
              </a:solidFill>
            </a:endParaRPr>
          </a:p>
        </p:txBody>
      </p:sp>
      <p:cxnSp>
        <p:nvCxnSpPr>
          <p:cNvPr id="347" name="Google Shape;347;g15d8e4263d0_0_65"/>
          <p:cNvCxnSpPr/>
          <p:nvPr/>
        </p:nvCxnSpPr>
        <p:spPr>
          <a:xfrm flipH="1">
            <a:off x="6524575" y="5251825"/>
            <a:ext cx="190200" cy="201300"/>
          </a:xfrm>
          <a:prstGeom prst="straightConnector1">
            <a:avLst/>
          </a:prstGeom>
          <a:noFill/>
          <a:ln cap="flat" cmpd="sng" w="19050">
            <a:solidFill>
              <a:schemeClr val="dk2"/>
            </a:solidFill>
            <a:prstDash val="solid"/>
            <a:round/>
            <a:headEnd len="med" w="med" type="none"/>
            <a:tailEnd len="med" w="med" type="none"/>
          </a:ln>
        </p:spPr>
      </p:cxnSp>
      <p:sp>
        <p:nvSpPr>
          <p:cNvPr id="348" name="Google Shape;348;g15d8e4263d0_0_65"/>
          <p:cNvSpPr txBox="1"/>
          <p:nvPr/>
        </p:nvSpPr>
        <p:spPr>
          <a:xfrm>
            <a:off x="7254675" y="3655175"/>
            <a:ext cx="137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a:t>
            </a:r>
            <a:r>
              <a:rPr b="1" lang="en-US">
                <a:solidFill>
                  <a:schemeClr val="dk2"/>
                </a:solidFill>
              </a:rPr>
              <a:t>2</a:t>
            </a:r>
            <a:endParaRPr b="1">
              <a:solidFill>
                <a:schemeClr val="dk2"/>
              </a:solidFill>
            </a:endParaRPr>
          </a:p>
        </p:txBody>
      </p:sp>
      <p:cxnSp>
        <p:nvCxnSpPr>
          <p:cNvPr id="349" name="Google Shape;349;g15d8e4263d0_0_65"/>
          <p:cNvCxnSpPr/>
          <p:nvPr/>
        </p:nvCxnSpPr>
        <p:spPr>
          <a:xfrm flipH="1" rot="10800000">
            <a:off x="7400950" y="3972000"/>
            <a:ext cx="32700" cy="180900"/>
          </a:xfrm>
          <a:prstGeom prst="straightConnector1">
            <a:avLst/>
          </a:prstGeom>
          <a:noFill/>
          <a:ln cap="flat" cmpd="sng" w="19050">
            <a:solidFill>
              <a:schemeClr val="dk2"/>
            </a:solidFill>
            <a:prstDash val="solid"/>
            <a:round/>
            <a:headEnd len="med" w="med" type="none"/>
            <a:tailEnd len="med" w="med" type="none"/>
          </a:ln>
        </p:spPr>
      </p:cxnSp>
      <p:sp>
        <p:nvSpPr>
          <p:cNvPr id="350" name="Google Shape;350;g15d8e4263d0_0_65"/>
          <p:cNvSpPr txBox="1"/>
          <p:nvPr/>
        </p:nvSpPr>
        <p:spPr>
          <a:xfrm>
            <a:off x="4447500" y="3930513"/>
            <a:ext cx="18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US</a:t>
            </a:r>
            <a:r>
              <a:rPr b="1" lang="en-US">
                <a:solidFill>
                  <a:schemeClr val="dk2"/>
                </a:solidFill>
              </a:rPr>
              <a:t> 101</a:t>
            </a:r>
            <a:endParaRPr b="1">
              <a:solidFill>
                <a:schemeClr val="dk2"/>
              </a:solidFill>
            </a:endParaRPr>
          </a:p>
        </p:txBody>
      </p:sp>
      <p:cxnSp>
        <p:nvCxnSpPr>
          <p:cNvPr id="351" name="Google Shape;351;g15d8e4263d0_0_65"/>
          <p:cNvCxnSpPr/>
          <p:nvPr/>
        </p:nvCxnSpPr>
        <p:spPr>
          <a:xfrm rot="10800000">
            <a:off x="4751550" y="3918675"/>
            <a:ext cx="68100" cy="110400"/>
          </a:xfrm>
          <a:prstGeom prst="straightConnector1">
            <a:avLst/>
          </a:prstGeom>
          <a:noFill/>
          <a:ln cap="flat" cmpd="sng" w="19050">
            <a:solidFill>
              <a:schemeClr val="dk2"/>
            </a:solidFill>
            <a:prstDash val="solid"/>
            <a:round/>
            <a:headEnd len="med" w="med" type="none"/>
            <a:tailEnd len="med" w="med" type="none"/>
          </a:ln>
        </p:spPr>
      </p:cxnSp>
      <p:grpSp>
        <p:nvGrpSpPr>
          <p:cNvPr id="352" name="Google Shape;352;g15d8e4263d0_0_65"/>
          <p:cNvGrpSpPr/>
          <p:nvPr/>
        </p:nvGrpSpPr>
        <p:grpSpPr>
          <a:xfrm>
            <a:off x="8566688" y="3245988"/>
            <a:ext cx="3073675" cy="400200"/>
            <a:chOff x="8566688" y="3016850"/>
            <a:chExt cx="3073675" cy="400200"/>
          </a:xfrm>
        </p:grpSpPr>
        <p:grpSp>
          <p:nvGrpSpPr>
            <p:cNvPr id="353" name="Google Shape;353;g15d8e4263d0_0_65"/>
            <p:cNvGrpSpPr/>
            <p:nvPr/>
          </p:nvGrpSpPr>
          <p:grpSpPr>
            <a:xfrm>
              <a:off x="8566688" y="3016850"/>
              <a:ext cx="2740175" cy="400200"/>
              <a:chOff x="8564675" y="1925875"/>
              <a:chExt cx="2740175" cy="400200"/>
            </a:xfrm>
          </p:grpSpPr>
          <p:cxnSp>
            <p:nvCxnSpPr>
              <p:cNvPr id="354" name="Google Shape;354;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355" name="Google Shape;355;g15d8e4263d0_0_65"/>
              <p:cNvSpPr txBox="1"/>
              <p:nvPr/>
            </p:nvSpPr>
            <p:spPr>
              <a:xfrm>
                <a:off x="8564675" y="1925875"/>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I-90</a:t>
                </a:r>
                <a:endParaRPr b="1">
                  <a:solidFill>
                    <a:schemeClr val="dk2"/>
                  </a:solidFill>
                </a:endParaRPr>
              </a:p>
            </p:txBody>
          </p:sp>
        </p:grpSp>
        <p:sp>
          <p:nvSpPr>
            <p:cNvPr id="356" name="Google Shape;356;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14</a:t>
              </a:r>
              <a:r>
                <a:rPr lang="en-US">
                  <a:solidFill>
                    <a:schemeClr val="dk2"/>
                  </a:solidFill>
                </a:rPr>
                <a:t>M</a:t>
              </a:r>
              <a:endParaRPr>
                <a:solidFill>
                  <a:schemeClr val="dk2"/>
                </a:solidFill>
              </a:endParaRPr>
            </a:p>
          </p:txBody>
        </p:sp>
        <p:sp>
          <p:nvSpPr>
            <p:cNvPr id="357" name="Google Shape;357;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9</a:t>
              </a:r>
              <a:r>
                <a:rPr lang="en-US">
                  <a:solidFill>
                    <a:schemeClr val="dk2"/>
                  </a:solidFill>
                </a:rPr>
                <a:t>%</a:t>
              </a:r>
              <a:endParaRPr>
                <a:solidFill>
                  <a:schemeClr val="dk2"/>
                </a:solidFill>
              </a:endParaRPr>
            </a:p>
          </p:txBody>
        </p:sp>
      </p:grpSp>
      <p:grpSp>
        <p:nvGrpSpPr>
          <p:cNvPr id="358" name="Google Shape;358;g15d8e4263d0_0_65"/>
          <p:cNvGrpSpPr/>
          <p:nvPr/>
        </p:nvGrpSpPr>
        <p:grpSpPr>
          <a:xfrm>
            <a:off x="8566688" y="3553738"/>
            <a:ext cx="3073675" cy="400200"/>
            <a:chOff x="8566688" y="3016850"/>
            <a:chExt cx="3073675" cy="400200"/>
          </a:xfrm>
        </p:grpSpPr>
        <p:grpSp>
          <p:nvGrpSpPr>
            <p:cNvPr id="359" name="Google Shape;359;g15d8e4263d0_0_65"/>
            <p:cNvGrpSpPr/>
            <p:nvPr/>
          </p:nvGrpSpPr>
          <p:grpSpPr>
            <a:xfrm>
              <a:off x="8566688" y="3016850"/>
              <a:ext cx="2740175" cy="400200"/>
              <a:chOff x="8564675" y="1925875"/>
              <a:chExt cx="2740175" cy="400200"/>
            </a:xfrm>
          </p:grpSpPr>
          <p:cxnSp>
            <p:nvCxnSpPr>
              <p:cNvPr id="360" name="Google Shape;360;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361" name="Google Shape;361;g15d8e4263d0_0_65"/>
              <p:cNvSpPr txBox="1"/>
              <p:nvPr/>
            </p:nvSpPr>
            <p:spPr>
              <a:xfrm>
                <a:off x="8564675" y="1925875"/>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I-405</a:t>
                </a:r>
                <a:endParaRPr>
                  <a:solidFill>
                    <a:schemeClr val="dk2"/>
                  </a:solidFill>
                </a:endParaRPr>
              </a:p>
            </p:txBody>
          </p:sp>
        </p:grpSp>
        <p:sp>
          <p:nvSpPr>
            <p:cNvPr id="362" name="Google Shape;362;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11M</a:t>
              </a:r>
              <a:endParaRPr>
                <a:solidFill>
                  <a:schemeClr val="dk2"/>
                </a:solidFill>
              </a:endParaRPr>
            </a:p>
          </p:txBody>
        </p:sp>
        <p:sp>
          <p:nvSpPr>
            <p:cNvPr id="363" name="Google Shape;363;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7</a:t>
              </a:r>
              <a:r>
                <a:rPr lang="en-US">
                  <a:solidFill>
                    <a:schemeClr val="dk2"/>
                  </a:solidFill>
                </a:rPr>
                <a:t>%</a:t>
              </a:r>
              <a:endParaRPr>
                <a:solidFill>
                  <a:schemeClr val="dk2"/>
                </a:solidFill>
              </a:endParaRPr>
            </a:p>
          </p:txBody>
        </p:sp>
      </p:grpSp>
      <p:grpSp>
        <p:nvGrpSpPr>
          <p:cNvPr id="364" name="Google Shape;364;g15d8e4263d0_0_65"/>
          <p:cNvGrpSpPr/>
          <p:nvPr/>
        </p:nvGrpSpPr>
        <p:grpSpPr>
          <a:xfrm>
            <a:off x="8566700" y="3854325"/>
            <a:ext cx="3073675" cy="400200"/>
            <a:chOff x="8566688" y="3016850"/>
            <a:chExt cx="3073675" cy="400200"/>
          </a:xfrm>
        </p:grpSpPr>
        <p:grpSp>
          <p:nvGrpSpPr>
            <p:cNvPr id="365" name="Google Shape;365;g15d8e4263d0_0_65"/>
            <p:cNvGrpSpPr/>
            <p:nvPr/>
          </p:nvGrpSpPr>
          <p:grpSpPr>
            <a:xfrm>
              <a:off x="8566688" y="3016850"/>
              <a:ext cx="2740175" cy="400200"/>
              <a:chOff x="8564675" y="1925875"/>
              <a:chExt cx="2740175" cy="400200"/>
            </a:xfrm>
          </p:grpSpPr>
          <p:cxnSp>
            <p:nvCxnSpPr>
              <p:cNvPr id="366" name="Google Shape;366;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367" name="Google Shape;367;g15d8e4263d0_0_65"/>
              <p:cNvSpPr txBox="1"/>
              <p:nvPr/>
            </p:nvSpPr>
            <p:spPr>
              <a:xfrm>
                <a:off x="8564675" y="1925875"/>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SR-167</a:t>
                </a:r>
                <a:endParaRPr>
                  <a:solidFill>
                    <a:schemeClr val="dk2"/>
                  </a:solidFill>
                </a:endParaRPr>
              </a:p>
            </p:txBody>
          </p:sp>
        </p:grpSp>
        <p:sp>
          <p:nvSpPr>
            <p:cNvPr id="368" name="Google Shape;368;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5</a:t>
              </a:r>
              <a:r>
                <a:rPr lang="en-US">
                  <a:solidFill>
                    <a:schemeClr val="dk2"/>
                  </a:solidFill>
                </a:rPr>
                <a:t>M</a:t>
              </a:r>
              <a:endParaRPr>
                <a:solidFill>
                  <a:schemeClr val="dk2"/>
                </a:solidFill>
              </a:endParaRPr>
            </a:p>
          </p:txBody>
        </p:sp>
        <p:sp>
          <p:nvSpPr>
            <p:cNvPr id="369" name="Google Shape;369;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3</a:t>
              </a:r>
              <a:r>
                <a:rPr lang="en-US">
                  <a:solidFill>
                    <a:schemeClr val="dk2"/>
                  </a:solidFill>
                </a:rPr>
                <a:t>%</a:t>
              </a:r>
              <a:endParaRPr>
                <a:solidFill>
                  <a:schemeClr val="dk2"/>
                </a:solidFill>
              </a:endParaRPr>
            </a:p>
          </p:txBody>
        </p:sp>
      </p:grpSp>
      <p:grpSp>
        <p:nvGrpSpPr>
          <p:cNvPr id="370" name="Google Shape;370;g15d8e4263d0_0_65"/>
          <p:cNvGrpSpPr/>
          <p:nvPr/>
        </p:nvGrpSpPr>
        <p:grpSpPr>
          <a:xfrm>
            <a:off x="8566700" y="4166850"/>
            <a:ext cx="3073675" cy="400200"/>
            <a:chOff x="8566688" y="3016850"/>
            <a:chExt cx="3073675" cy="400200"/>
          </a:xfrm>
        </p:grpSpPr>
        <p:grpSp>
          <p:nvGrpSpPr>
            <p:cNvPr id="371" name="Google Shape;371;g15d8e4263d0_0_65"/>
            <p:cNvGrpSpPr/>
            <p:nvPr/>
          </p:nvGrpSpPr>
          <p:grpSpPr>
            <a:xfrm>
              <a:off x="8566688" y="3016850"/>
              <a:ext cx="2740175" cy="400200"/>
              <a:chOff x="8564675" y="1925875"/>
              <a:chExt cx="2740175" cy="400200"/>
            </a:xfrm>
          </p:grpSpPr>
          <p:cxnSp>
            <p:nvCxnSpPr>
              <p:cNvPr id="372" name="Google Shape;372;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373" name="Google Shape;373;g15d8e4263d0_0_65"/>
              <p:cNvSpPr txBox="1"/>
              <p:nvPr/>
            </p:nvSpPr>
            <p:spPr>
              <a:xfrm>
                <a:off x="8564675" y="1925875"/>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SR-16</a:t>
                </a:r>
                <a:endParaRPr>
                  <a:solidFill>
                    <a:schemeClr val="dk2"/>
                  </a:solidFill>
                </a:endParaRPr>
              </a:p>
            </p:txBody>
          </p:sp>
        </p:grpSp>
        <p:sp>
          <p:nvSpPr>
            <p:cNvPr id="374" name="Google Shape;374;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4</a:t>
              </a:r>
              <a:r>
                <a:rPr lang="en-US">
                  <a:solidFill>
                    <a:schemeClr val="dk2"/>
                  </a:solidFill>
                </a:rPr>
                <a:t>M</a:t>
              </a:r>
              <a:endParaRPr>
                <a:solidFill>
                  <a:schemeClr val="dk2"/>
                </a:solidFill>
              </a:endParaRPr>
            </a:p>
          </p:txBody>
        </p:sp>
        <p:sp>
          <p:nvSpPr>
            <p:cNvPr id="375" name="Google Shape;375;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grpSp>
      <p:grpSp>
        <p:nvGrpSpPr>
          <p:cNvPr id="376" name="Google Shape;376;g15d8e4263d0_0_65"/>
          <p:cNvGrpSpPr/>
          <p:nvPr/>
        </p:nvGrpSpPr>
        <p:grpSpPr>
          <a:xfrm>
            <a:off x="8566688" y="4448213"/>
            <a:ext cx="3073675" cy="400663"/>
            <a:chOff x="8566688" y="3016388"/>
            <a:chExt cx="3073675" cy="400663"/>
          </a:xfrm>
        </p:grpSpPr>
        <p:sp>
          <p:nvSpPr>
            <p:cNvPr id="377" name="Google Shape;377;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3</a:t>
              </a:r>
              <a:r>
                <a:rPr lang="en-US">
                  <a:solidFill>
                    <a:schemeClr val="dk2"/>
                  </a:solidFill>
                </a:rPr>
                <a:t>M</a:t>
              </a:r>
              <a:endParaRPr>
                <a:solidFill>
                  <a:schemeClr val="dk2"/>
                </a:solidFill>
              </a:endParaRPr>
            </a:p>
          </p:txBody>
        </p:sp>
        <p:sp>
          <p:nvSpPr>
            <p:cNvPr id="378" name="Google Shape;378;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2</a:t>
              </a:r>
              <a:r>
                <a:rPr lang="en-US">
                  <a:solidFill>
                    <a:schemeClr val="dk2"/>
                  </a:solidFill>
                </a:rPr>
                <a:t>%</a:t>
              </a:r>
              <a:endParaRPr>
                <a:solidFill>
                  <a:schemeClr val="dk2"/>
                </a:solidFill>
              </a:endParaRPr>
            </a:p>
          </p:txBody>
        </p:sp>
        <p:grpSp>
          <p:nvGrpSpPr>
            <p:cNvPr id="379" name="Google Shape;379;g15d8e4263d0_0_65"/>
            <p:cNvGrpSpPr/>
            <p:nvPr/>
          </p:nvGrpSpPr>
          <p:grpSpPr>
            <a:xfrm>
              <a:off x="8566688" y="3016388"/>
              <a:ext cx="2740175" cy="400200"/>
              <a:chOff x="8564675" y="1925413"/>
              <a:chExt cx="2740175" cy="400200"/>
            </a:xfrm>
          </p:grpSpPr>
          <p:cxnSp>
            <p:nvCxnSpPr>
              <p:cNvPr id="380" name="Google Shape;380;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381" name="Google Shape;381;g15d8e4263d0_0_65"/>
              <p:cNvSpPr txBox="1"/>
              <p:nvPr/>
            </p:nvSpPr>
            <p:spPr>
              <a:xfrm>
                <a:off x="8564675" y="1925413"/>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I-2</a:t>
                </a:r>
                <a:endParaRPr b="1">
                  <a:solidFill>
                    <a:schemeClr val="dk2"/>
                  </a:solidFill>
                </a:endParaRPr>
              </a:p>
            </p:txBody>
          </p:sp>
        </p:grpSp>
      </p:grpSp>
      <p:grpSp>
        <p:nvGrpSpPr>
          <p:cNvPr id="382" name="Google Shape;382;g15d8e4263d0_0_65"/>
          <p:cNvGrpSpPr/>
          <p:nvPr/>
        </p:nvGrpSpPr>
        <p:grpSpPr>
          <a:xfrm>
            <a:off x="8566688" y="4741913"/>
            <a:ext cx="3073675" cy="400663"/>
            <a:chOff x="8566688" y="3016388"/>
            <a:chExt cx="3073675" cy="400663"/>
          </a:xfrm>
        </p:grpSpPr>
        <p:sp>
          <p:nvSpPr>
            <p:cNvPr id="383" name="Google Shape;383;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3M</a:t>
              </a:r>
              <a:endParaRPr>
                <a:solidFill>
                  <a:schemeClr val="dk2"/>
                </a:solidFill>
              </a:endParaRPr>
            </a:p>
          </p:txBody>
        </p:sp>
        <p:sp>
          <p:nvSpPr>
            <p:cNvPr id="384" name="Google Shape;384;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grpSp>
          <p:nvGrpSpPr>
            <p:cNvPr id="385" name="Google Shape;385;g15d8e4263d0_0_65"/>
            <p:cNvGrpSpPr/>
            <p:nvPr/>
          </p:nvGrpSpPr>
          <p:grpSpPr>
            <a:xfrm>
              <a:off x="8566688" y="3016388"/>
              <a:ext cx="2740175" cy="400200"/>
              <a:chOff x="8564675" y="1925413"/>
              <a:chExt cx="2740175" cy="400200"/>
            </a:xfrm>
          </p:grpSpPr>
          <p:cxnSp>
            <p:nvCxnSpPr>
              <p:cNvPr id="386" name="Google Shape;386;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387" name="Google Shape;387;g15d8e4263d0_0_65"/>
              <p:cNvSpPr txBox="1"/>
              <p:nvPr/>
            </p:nvSpPr>
            <p:spPr>
              <a:xfrm>
                <a:off x="8564675" y="1925413"/>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I-82</a:t>
                </a:r>
                <a:endParaRPr b="1">
                  <a:solidFill>
                    <a:schemeClr val="dk2"/>
                  </a:solidFill>
                </a:endParaRPr>
              </a:p>
            </p:txBody>
          </p:sp>
        </p:grpSp>
      </p:grpSp>
      <p:grpSp>
        <p:nvGrpSpPr>
          <p:cNvPr id="388" name="Google Shape;388;g15d8e4263d0_0_65"/>
          <p:cNvGrpSpPr/>
          <p:nvPr/>
        </p:nvGrpSpPr>
        <p:grpSpPr>
          <a:xfrm>
            <a:off x="8566700" y="5030263"/>
            <a:ext cx="3073675" cy="400663"/>
            <a:chOff x="8566688" y="3016388"/>
            <a:chExt cx="3073675" cy="400663"/>
          </a:xfrm>
        </p:grpSpPr>
        <p:sp>
          <p:nvSpPr>
            <p:cNvPr id="389" name="Google Shape;389;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3M</a:t>
              </a:r>
              <a:endParaRPr>
                <a:solidFill>
                  <a:schemeClr val="dk2"/>
                </a:solidFill>
              </a:endParaRPr>
            </a:p>
          </p:txBody>
        </p:sp>
        <p:sp>
          <p:nvSpPr>
            <p:cNvPr id="390" name="Google Shape;390;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grpSp>
          <p:nvGrpSpPr>
            <p:cNvPr id="391" name="Google Shape;391;g15d8e4263d0_0_65"/>
            <p:cNvGrpSpPr/>
            <p:nvPr/>
          </p:nvGrpSpPr>
          <p:grpSpPr>
            <a:xfrm>
              <a:off x="8566688" y="3016388"/>
              <a:ext cx="2740175" cy="400200"/>
              <a:chOff x="8564675" y="1925413"/>
              <a:chExt cx="2740175" cy="400200"/>
            </a:xfrm>
          </p:grpSpPr>
          <p:cxnSp>
            <p:nvCxnSpPr>
              <p:cNvPr id="392" name="Google Shape;392;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393" name="Google Shape;393;g15d8e4263d0_0_65"/>
              <p:cNvSpPr txBox="1"/>
              <p:nvPr/>
            </p:nvSpPr>
            <p:spPr>
              <a:xfrm>
                <a:off x="8564675" y="1925413"/>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rPr>
                  <a:t>US-101</a:t>
                </a:r>
                <a:endParaRPr b="1">
                  <a:solidFill>
                    <a:schemeClr val="dk2"/>
                  </a:solidFill>
                </a:endParaRPr>
              </a:p>
            </p:txBody>
          </p:sp>
        </p:grpSp>
      </p:grpSp>
      <p:grpSp>
        <p:nvGrpSpPr>
          <p:cNvPr id="394" name="Google Shape;394;g15d8e4263d0_0_65"/>
          <p:cNvGrpSpPr/>
          <p:nvPr/>
        </p:nvGrpSpPr>
        <p:grpSpPr>
          <a:xfrm>
            <a:off x="8566700" y="5296838"/>
            <a:ext cx="3073675" cy="400663"/>
            <a:chOff x="8566688" y="3016388"/>
            <a:chExt cx="3073675" cy="400663"/>
          </a:xfrm>
        </p:grpSpPr>
        <p:sp>
          <p:nvSpPr>
            <p:cNvPr id="395" name="Google Shape;395;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3M</a:t>
              </a:r>
              <a:endParaRPr>
                <a:solidFill>
                  <a:schemeClr val="dk2"/>
                </a:solidFill>
              </a:endParaRPr>
            </a:p>
          </p:txBody>
        </p:sp>
        <p:sp>
          <p:nvSpPr>
            <p:cNvPr id="396" name="Google Shape;396;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grpSp>
          <p:nvGrpSpPr>
            <p:cNvPr id="397" name="Google Shape;397;g15d8e4263d0_0_65"/>
            <p:cNvGrpSpPr/>
            <p:nvPr/>
          </p:nvGrpSpPr>
          <p:grpSpPr>
            <a:xfrm>
              <a:off x="8566688" y="3016388"/>
              <a:ext cx="2740175" cy="400200"/>
              <a:chOff x="8564675" y="1925413"/>
              <a:chExt cx="2740175" cy="400200"/>
            </a:xfrm>
          </p:grpSpPr>
          <p:cxnSp>
            <p:nvCxnSpPr>
              <p:cNvPr id="398" name="Google Shape;398;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399" name="Google Shape;399;g15d8e4263d0_0_65"/>
              <p:cNvSpPr txBox="1"/>
              <p:nvPr/>
            </p:nvSpPr>
            <p:spPr>
              <a:xfrm>
                <a:off x="8564675" y="1925413"/>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SR</a:t>
                </a:r>
                <a:r>
                  <a:rPr lang="en-US">
                    <a:solidFill>
                      <a:schemeClr val="dk2"/>
                    </a:solidFill>
                  </a:rPr>
                  <a:t>-512</a:t>
                </a:r>
                <a:endParaRPr>
                  <a:solidFill>
                    <a:schemeClr val="dk2"/>
                  </a:solidFill>
                </a:endParaRPr>
              </a:p>
            </p:txBody>
          </p:sp>
        </p:grpSp>
      </p:grpSp>
      <p:grpSp>
        <p:nvGrpSpPr>
          <p:cNvPr id="400" name="Google Shape;400;g15d8e4263d0_0_65"/>
          <p:cNvGrpSpPr/>
          <p:nvPr/>
        </p:nvGrpSpPr>
        <p:grpSpPr>
          <a:xfrm>
            <a:off x="8566688" y="5583950"/>
            <a:ext cx="3073675" cy="400663"/>
            <a:chOff x="8566688" y="3016388"/>
            <a:chExt cx="3073675" cy="400663"/>
          </a:xfrm>
        </p:grpSpPr>
        <p:sp>
          <p:nvSpPr>
            <p:cNvPr id="401" name="Google Shape;401;g15d8e4263d0_0_65"/>
            <p:cNvSpPr txBox="1"/>
            <p:nvPr/>
          </p:nvSpPr>
          <p:spPr>
            <a:xfrm>
              <a:off x="964301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2</a:t>
              </a:r>
              <a:r>
                <a:rPr lang="en-US">
                  <a:solidFill>
                    <a:schemeClr val="dk2"/>
                  </a:solidFill>
                </a:rPr>
                <a:t>M</a:t>
              </a:r>
              <a:endParaRPr>
                <a:solidFill>
                  <a:schemeClr val="dk2"/>
                </a:solidFill>
              </a:endParaRPr>
            </a:p>
          </p:txBody>
        </p:sp>
        <p:sp>
          <p:nvSpPr>
            <p:cNvPr id="402" name="Google Shape;402;g15d8e4263d0_0_65"/>
            <p:cNvSpPr txBox="1"/>
            <p:nvPr/>
          </p:nvSpPr>
          <p:spPr>
            <a:xfrm>
              <a:off x="10485963" y="3016850"/>
              <a:ext cx="11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1</a:t>
              </a:r>
              <a:r>
                <a:rPr lang="en-US">
                  <a:solidFill>
                    <a:schemeClr val="dk2"/>
                  </a:solidFill>
                </a:rPr>
                <a:t>%</a:t>
              </a:r>
              <a:endParaRPr>
                <a:solidFill>
                  <a:schemeClr val="dk2"/>
                </a:solidFill>
              </a:endParaRPr>
            </a:p>
          </p:txBody>
        </p:sp>
        <p:grpSp>
          <p:nvGrpSpPr>
            <p:cNvPr id="403" name="Google Shape;403;g15d8e4263d0_0_65"/>
            <p:cNvGrpSpPr/>
            <p:nvPr/>
          </p:nvGrpSpPr>
          <p:grpSpPr>
            <a:xfrm>
              <a:off x="8566688" y="3016388"/>
              <a:ext cx="2740175" cy="400200"/>
              <a:chOff x="8564675" y="1925413"/>
              <a:chExt cx="2740175" cy="400200"/>
            </a:xfrm>
          </p:grpSpPr>
          <p:cxnSp>
            <p:nvCxnSpPr>
              <p:cNvPr id="404" name="Google Shape;404;g15d8e4263d0_0_65"/>
              <p:cNvCxnSpPr/>
              <p:nvPr/>
            </p:nvCxnSpPr>
            <p:spPr>
              <a:xfrm>
                <a:off x="8642950" y="2272425"/>
                <a:ext cx="2661900" cy="0"/>
              </a:xfrm>
              <a:prstGeom prst="straightConnector1">
                <a:avLst/>
              </a:prstGeom>
              <a:noFill/>
              <a:ln cap="flat" cmpd="sng" w="9525">
                <a:solidFill>
                  <a:schemeClr val="dk2"/>
                </a:solidFill>
                <a:prstDash val="solid"/>
                <a:round/>
                <a:headEnd len="med" w="med" type="none"/>
                <a:tailEnd len="med" w="med" type="none"/>
              </a:ln>
            </p:spPr>
          </p:cxnSp>
          <p:sp>
            <p:nvSpPr>
              <p:cNvPr id="405" name="Google Shape;405;g15d8e4263d0_0_65"/>
              <p:cNvSpPr txBox="1"/>
              <p:nvPr/>
            </p:nvSpPr>
            <p:spPr>
              <a:xfrm>
                <a:off x="8564675" y="1925413"/>
                <a:ext cx="11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SR</a:t>
                </a:r>
                <a:r>
                  <a:rPr lang="en-US">
                    <a:solidFill>
                      <a:schemeClr val="dk2"/>
                    </a:solidFill>
                  </a:rPr>
                  <a:t>-99</a:t>
                </a:r>
                <a:endParaRPr>
                  <a:solidFill>
                    <a:schemeClr val="dk2"/>
                  </a:solidFill>
                </a:endParaRPr>
              </a:p>
            </p:txBody>
          </p:sp>
        </p:grpSp>
      </p:grpSp>
      <p:sp>
        <p:nvSpPr>
          <p:cNvPr id="406" name="Google Shape;406;g15d8e4263d0_0_65"/>
          <p:cNvSpPr txBox="1"/>
          <p:nvPr/>
        </p:nvSpPr>
        <p:spPr>
          <a:xfrm>
            <a:off x="1738488" y="2940650"/>
            <a:ext cx="152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a:ea typeface="Roboto"/>
                <a:cs typeface="Roboto"/>
                <a:sym typeface="Roboto"/>
              </a:rPr>
              <a:t>Top 10</a:t>
            </a:r>
            <a:endParaRPr>
              <a:latin typeface="Roboto"/>
              <a:ea typeface="Roboto"/>
              <a:cs typeface="Roboto"/>
              <a:sym typeface="Roboto"/>
            </a:endParaRPr>
          </a:p>
        </p:txBody>
      </p:sp>
      <p:cxnSp>
        <p:nvCxnSpPr>
          <p:cNvPr id="407" name="Google Shape;407;g15d8e4263d0_0_65"/>
          <p:cNvCxnSpPr/>
          <p:nvPr/>
        </p:nvCxnSpPr>
        <p:spPr>
          <a:xfrm flipH="1">
            <a:off x="5305625" y="5267736"/>
            <a:ext cx="304800" cy="169500"/>
          </a:xfrm>
          <a:prstGeom prst="straightConnector1">
            <a:avLst/>
          </a:prstGeom>
          <a:noFill/>
          <a:ln cap="flat" cmpd="sng" w="19050">
            <a:solidFill>
              <a:schemeClr val="dk2"/>
            </a:solidFill>
            <a:prstDash val="solid"/>
            <a:round/>
            <a:headEnd len="med" w="med" type="none"/>
            <a:tailEnd len="med" w="med" type="none"/>
          </a:ln>
        </p:spPr>
      </p:cxnSp>
      <p:sp>
        <p:nvSpPr>
          <p:cNvPr id="408" name="Google Shape;408;g15d8e4263d0_0_65"/>
          <p:cNvSpPr txBox="1"/>
          <p:nvPr/>
        </p:nvSpPr>
        <p:spPr>
          <a:xfrm>
            <a:off x="5630788" y="5030499"/>
            <a:ext cx="137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solidFill>
                  <a:schemeClr val="dk2"/>
                </a:solidFill>
              </a:rPr>
              <a:t>I-5</a:t>
            </a:r>
            <a:endParaRPr b="1">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